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  <p:sldId id="268" r:id="rId14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B9"/>
    <a:srgbClr val="CBDCA8"/>
    <a:srgbClr val="CDDDAD"/>
    <a:srgbClr val="DB9B99"/>
    <a:srgbClr val="D99593"/>
    <a:srgbClr val="CB6D6B"/>
    <a:srgbClr val="FECE00"/>
    <a:srgbClr val="FFD597"/>
    <a:srgbClr val="FF93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30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906000" cy="1470025"/>
          </a:xfrm>
          <a:solidFill>
            <a:srgbClr val="FFF2B9"/>
          </a:solidFill>
        </p:spPr>
        <p:txBody>
          <a:bodyPr/>
          <a:lstStyle/>
          <a:p>
            <a:r>
              <a:rPr lang="en-US" b="1" dirty="0" err="1"/>
              <a:t>उपप्रकल्प</a:t>
            </a:r>
            <a:r>
              <a:rPr lang="en-US" b="1" dirty="0"/>
              <a:t> </a:t>
            </a:r>
            <a:r>
              <a:rPr lang="en-US" b="1" dirty="0" err="1"/>
              <a:t>अंमलबजावणी</a:t>
            </a:r>
            <a:r>
              <a:rPr lang="en-US" b="1" dirty="0"/>
              <a:t> व </a:t>
            </a:r>
            <a:r>
              <a:rPr lang="en-US" b="1" dirty="0" err="1"/>
              <a:t>वेळापत्रक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8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0" y="1066800"/>
            <a:ext cx="4953000" cy="5791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53000" y="1066800"/>
            <a:ext cx="4953000" cy="5791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33184" y="1167211"/>
            <a:ext cx="4833784" cy="339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70000"/>
              </a:lnSpc>
            </a:pPr>
            <a:r>
              <a:rPr lang="en-US" sz="1600" b="1" dirty="0" err="1"/>
              <a:t>गरजेनुसार</a:t>
            </a:r>
            <a:r>
              <a:rPr lang="en-US" sz="1600" b="1" dirty="0"/>
              <a:t> व </a:t>
            </a:r>
            <a:r>
              <a:rPr lang="en-US" sz="1600" b="1" dirty="0" err="1"/>
              <a:t>मार्गदर्शक</a:t>
            </a:r>
            <a:r>
              <a:rPr lang="en-US" sz="1600" b="1" dirty="0"/>
              <a:t> </a:t>
            </a:r>
            <a:r>
              <a:rPr lang="en-US" sz="1600" b="1" dirty="0" err="1"/>
              <a:t>सुत्रानुसार</a:t>
            </a:r>
            <a:r>
              <a:rPr lang="en-US" sz="1600" b="1" dirty="0"/>
              <a:t> </a:t>
            </a:r>
            <a:r>
              <a:rPr lang="en-US" sz="1600" b="1" dirty="0" err="1"/>
              <a:t>निधीची</a:t>
            </a:r>
            <a:r>
              <a:rPr lang="en-US" sz="1600" b="1" dirty="0"/>
              <a:t> </a:t>
            </a:r>
            <a:r>
              <a:rPr lang="en-US" sz="1600" b="1" dirty="0" err="1"/>
              <a:t>मागणी</a:t>
            </a:r>
            <a:r>
              <a:rPr lang="en-US" sz="1600" dirty="0"/>
              <a:t> </a:t>
            </a:r>
            <a:endParaRPr lang="en-US" sz="1600" dirty="0" smtClean="0"/>
          </a:p>
          <a:p>
            <a:pPr lvl="0">
              <a:lnSpc>
                <a:spcPct val="170000"/>
              </a:lnSpc>
            </a:pPr>
            <a:endParaRPr lang="en-US" sz="1600" dirty="0"/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उत्पादक</a:t>
            </a:r>
            <a:r>
              <a:rPr lang="en-US" sz="1600" dirty="0"/>
              <a:t> </a:t>
            </a:r>
            <a:r>
              <a:rPr lang="en-US" sz="1600" dirty="0" err="1"/>
              <a:t>कंपन्यांना</a:t>
            </a:r>
            <a:r>
              <a:rPr lang="en-US" sz="1600" dirty="0"/>
              <a:t> </a:t>
            </a:r>
            <a:r>
              <a:rPr lang="en-US" sz="1600" dirty="0" err="1"/>
              <a:t>मंजूर</a:t>
            </a:r>
            <a:r>
              <a:rPr lang="en-US" sz="1600" dirty="0"/>
              <a:t> </a:t>
            </a:r>
            <a:r>
              <a:rPr lang="en-US" sz="1600" dirty="0" err="1"/>
              <a:t>निधी</a:t>
            </a:r>
            <a:r>
              <a:rPr lang="en-US" sz="1600" dirty="0"/>
              <a:t> </a:t>
            </a:r>
            <a:r>
              <a:rPr lang="en-US" sz="1600" dirty="0" err="1"/>
              <a:t>वितरणाची</a:t>
            </a:r>
            <a:r>
              <a:rPr lang="en-US" sz="1600" dirty="0"/>
              <a:t> </a:t>
            </a:r>
            <a:r>
              <a:rPr lang="en-US" sz="1600" dirty="0" err="1"/>
              <a:t>निश्चित</a:t>
            </a:r>
            <a:r>
              <a:rPr lang="en-US" sz="1600" dirty="0"/>
              <a:t> </a:t>
            </a:r>
            <a:r>
              <a:rPr lang="en-US" sz="1600" dirty="0" err="1"/>
              <a:t>पध्दती</a:t>
            </a:r>
            <a:r>
              <a:rPr lang="en-US" sz="1600" dirty="0"/>
              <a:t> </a:t>
            </a:r>
            <a:r>
              <a:rPr lang="en-US" sz="1600" dirty="0" err="1"/>
              <a:t>निर्धारित</a:t>
            </a:r>
            <a:r>
              <a:rPr lang="en-US" sz="1600" dirty="0"/>
              <a:t> </a:t>
            </a:r>
            <a:r>
              <a:rPr lang="en-US" sz="1600" dirty="0" err="1"/>
              <a:t>केलेली</a:t>
            </a:r>
            <a:r>
              <a:rPr lang="en-US" sz="1600" dirty="0"/>
              <a:t> </a:t>
            </a:r>
            <a:r>
              <a:rPr lang="en-US" sz="1600" dirty="0" err="1"/>
              <a:t>आहे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मंजूर</a:t>
            </a:r>
            <a:r>
              <a:rPr lang="en-US" sz="1600" dirty="0"/>
              <a:t> </a:t>
            </a:r>
            <a:r>
              <a:rPr lang="en-US" sz="1600" dirty="0" err="1"/>
              <a:t>झालेले</a:t>
            </a:r>
            <a:r>
              <a:rPr lang="en-US" sz="1600" dirty="0"/>
              <a:t> </a:t>
            </a:r>
            <a:r>
              <a:rPr lang="en-US" sz="1600" dirty="0" err="1"/>
              <a:t>अनुदान</a:t>
            </a:r>
            <a:r>
              <a:rPr lang="en-US" sz="1600" dirty="0"/>
              <a:t> </a:t>
            </a:r>
            <a:r>
              <a:rPr lang="en-US" sz="1600" dirty="0" err="1"/>
              <a:t>दोन</a:t>
            </a:r>
            <a:r>
              <a:rPr lang="en-US" sz="1600" dirty="0"/>
              <a:t> </a:t>
            </a:r>
            <a:r>
              <a:rPr lang="en-US" sz="1600" dirty="0" err="1"/>
              <a:t>ते</a:t>
            </a:r>
            <a:r>
              <a:rPr lang="en-US" sz="1600" dirty="0"/>
              <a:t> </a:t>
            </a:r>
            <a:r>
              <a:rPr lang="en-US" sz="1600" dirty="0" err="1"/>
              <a:t>तीन</a:t>
            </a:r>
            <a:r>
              <a:rPr lang="en-US" sz="1600" dirty="0"/>
              <a:t> </a:t>
            </a:r>
            <a:r>
              <a:rPr lang="en-US" sz="1600" dirty="0" err="1"/>
              <a:t>टप्प्यामध्ये</a:t>
            </a:r>
            <a:r>
              <a:rPr lang="en-US" sz="1600" dirty="0"/>
              <a:t> </a:t>
            </a:r>
            <a:r>
              <a:rPr lang="en-US" sz="1600" dirty="0" err="1"/>
              <a:t>उत्पादक</a:t>
            </a:r>
            <a:r>
              <a:rPr lang="en-US" sz="1600" dirty="0"/>
              <a:t> </a:t>
            </a:r>
            <a:r>
              <a:rPr lang="en-US" sz="1600" dirty="0" err="1"/>
              <a:t>कंपनीला</a:t>
            </a:r>
            <a:r>
              <a:rPr lang="en-US" sz="1600" dirty="0"/>
              <a:t> </a:t>
            </a:r>
            <a:r>
              <a:rPr lang="en-US" sz="1600" dirty="0" err="1"/>
              <a:t>प्राप्त</a:t>
            </a:r>
            <a:r>
              <a:rPr lang="en-US" sz="1600" dirty="0"/>
              <a:t> </a:t>
            </a:r>
            <a:r>
              <a:rPr lang="en-US" sz="1600" dirty="0" err="1"/>
              <a:t>होणार</a:t>
            </a:r>
            <a:r>
              <a:rPr lang="en-US" sz="1600" dirty="0"/>
              <a:t> </a:t>
            </a:r>
            <a:r>
              <a:rPr lang="en-US" sz="1600" dirty="0" err="1"/>
              <a:t>आहे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संचालकांनी</a:t>
            </a:r>
            <a:r>
              <a:rPr lang="en-US" sz="1600" dirty="0"/>
              <a:t> </a:t>
            </a:r>
            <a:r>
              <a:rPr lang="en-US" sz="1600" dirty="0" err="1"/>
              <a:t>वेळोवेळी</a:t>
            </a:r>
            <a:r>
              <a:rPr lang="en-US" sz="1600" dirty="0"/>
              <a:t> </a:t>
            </a:r>
            <a:r>
              <a:rPr lang="en-US" sz="1600" dirty="0" err="1"/>
              <a:t>निधीची</a:t>
            </a:r>
            <a:r>
              <a:rPr lang="en-US" sz="1600" dirty="0"/>
              <a:t> </a:t>
            </a:r>
            <a:r>
              <a:rPr lang="en-US" sz="1600" dirty="0" err="1"/>
              <a:t>मागणी</a:t>
            </a:r>
            <a:r>
              <a:rPr lang="en-US" sz="1600" dirty="0"/>
              <a:t> </a:t>
            </a:r>
            <a:r>
              <a:rPr lang="en-US" sz="1600" dirty="0" err="1"/>
              <a:t>नोंदवावी</a:t>
            </a:r>
            <a:r>
              <a:rPr lang="en-US" sz="1600" dirty="0"/>
              <a:t> व </a:t>
            </a:r>
            <a:r>
              <a:rPr lang="en-US" sz="1600" dirty="0" err="1"/>
              <a:t>आवश्यक</a:t>
            </a:r>
            <a:r>
              <a:rPr lang="en-US" sz="1600" dirty="0"/>
              <a:t> </a:t>
            </a:r>
            <a:r>
              <a:rPr lang="en-US" sz="1600" dirty="0" err="1"/>
              <a:t>बाबींची</a:t>
            </a:r>
            <a:r>
              <a:rPr lang="en-US" sz="1600" dirty="0"/>
              <a:t> </a:t>
            </a:r>
            <a:r>
              <a:rPr lang="en-US" sz="1600" dirty="0" err="1"/>
              <a:t>पूर्तता</a:t>
            </a:r>
            <a:r>
              <a:rPr lang="en-US" sz="1600" dirty="0"/>
              <a:t> </a:t>
            </a:r>
            <a:r>
              <a:rPr lang="en-US" sz="1600" dirty="0" err="1"/>
              <a:t>करावी</a:t>
            </a:r>
            <a:r>
              <a:rPr lang="en-US" sz="1600" dirty="0"/>
              <a:t>. 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953000" y="1048208"/>
            <a:ext cx="4953000" cy="5743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b="1" dirty="0" err="1"/>
              <a:t>मशिनरी</a:t>
            </a:r>
            <a:r>
              <a:rPr lang="en-US" b="1" dirty="0"/>
              <a:t> </a:t>
            </a:r>
            <a:r>
              <a:rPr lang="en-US" b="1" dirty="0" err="1"/>
              <a:t>बसवणे</a:t>
            </a:r>
            <a:r>
              <a:rPr lang="en-US" b="1" dirty="0"/>
              <a:t> व </a:t>
            </a:r>
            <a:r>
              <a:rPr lang="en-US" b="1" dirty="0" err="1"/>
              <a:t>चाचणी</a:t>
            </a:r>
            <a:r>
              <a:rPr lang="en-US" b="1" dirty="0"/>
              <a:t> </a:t>
            </a:r>
            <a:r>
              <a:rPr lang="en-US" b="1" dirty="0" err="1"/>
              <a:t>घेणे</a:t>
            </a:r>
            <a:r>
              <a:rPr lang="en-US" b="1" dirty="0"/>
              <a:t> (</a:t>
            </a:r>
            <a:r>
              <a:rPr lang="en-US" b="1" dirty="0" err="1"/>
              <a:t>ट्रायल</a:t>
            </a:r>
            <a:r>
              <a:rPr lang="en-US" b="1" dirty="0"/>
              <a:t> </a:t>
            </a:r>
            <a:r>
              <a:rPr lang="en-US" b="1" dirty="0" err="1"/>
              <a:t>रन</a:t>
            </a:r>
            <a:r>
              <a:rPr lang="en-US" b="1" dirty="0"/>
              <a:t>)</a:t>
            </a:r>
            <a:r>
              <a:rPr lang="en-US" dirty="0"/>
              <a:t>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आलेल्या</a:t>
            </a:r>
            <a:r>
              <a:rPr lang="en-US" dirty="0"/>
              <a:t> </a:t>
            </a:r>
            <a:r>
              <a:rPr lang="en-US" dirty="0" err="1"/>
              <a:t>मशिनरी</a:t>
            </a:r>
            <a:r>
              <a:rPr lang="en-US" dirty="0"/>
              <a:t> </a:t>
            </a:r>
            <a:r>
              <a:rPr lang="en-US" dirty="0" err="1"/>
              <a:t>कंपनीने</a:t>
            </a:r>
            <a:r>
              <a:rPr lang="en-US" dirty="0"/>
              <a:t> </a:t>
            </a:r>
            <a:r>
              <a:rPr lang="en-US" dirty="0" err="1"/>
              <a:t>बांधकाम</a:t>
            </a:r>
            <a:r>
              <a:rPr lang="en-US" dirty="0"/>
              <a:t> </a:t>
            </a:r>
            <a:r>
              <a:rPr lang="en-US" dirty="0" err="1"/>
              <a:t>केलेल्या</a:t>
            </a:r>
            <a:r>
              <a:rPr lang="en-US" dirty="0"/>
              <a:t> </a:t>
            </a:r>
            <a:r>
              <a:rPr lang="en-US" dirty="0" err="1"/>
              <a:t>जागेत</a:t>
            </a:r>
            <a:r>
              <a:rPr lang="en-US" dirty="0"/>
              <a:t> </a:t>
            </a:r>
            <a:r>
              <a:rPr lang="en-US" dirty="0" err="1"/>
              <a:t>बसवाव्यात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मशिनरी</a:t>
            </a:r>
            <a:r>
              <a:rPr lang="en-US" dirty="0"/>
              <a:t> </a:t>
            </a:r>
            <a:r>
              <a:rPr lang="en-US" dirty="0" err="1"/>
              <a:t>बसविण्यासाठी</a:t>
            </a:r>
            <a:r>
              <a:rPr lang="en-US" dirty="0"/>
              <a:t> </a:t>
            </a:r>
            <a:r>
              <a:rPr lang="en-US" dirty="0" err="1"/>
              <a:t>सिव्हील</a:t>
            </a:r>
            <a:r>
              <a:rPr lang="en-US" dirty="0"/>
              <a:t> </a:t>
            </a:r>
            <a:r>
              <a:rPr lang="en-US" dirty="0" err="1"/>
              <a:t>वर्क</a:t>
            </a:r>
            <a:r>
              <a:rPr lang="en-US" dirty="0"/>
              <a:t> </a:t>
            </a:r>
            <a:r>
              <a:rPr lang="en-US" dirty="0" err="1"/>
              <a:t>तसेच</a:t>
            </a:r>
            <a:r>
              <a:rPr lang="en-US" dirty="0"/>
              <a:t> </a:t>
            </a:r>
            <a:r>
              <a:rPr lang="en-US" dirty="0" err="1"/>
              <a:t>विद्युत</a:t>
            </a:r>
            <a:r>
              <a:rPr lang="en-US" dirty="0"/>
              <a:t> </a:t>
            </a:r>
            <a:r>
              <a:rPr lang="en-US" dirty="0" err="1"/>
              <a:t>जोडणीचे</a:t>
            </a:r>
            <a:r>
              <a:rPr lang="en-US" dirty="0"/>
              <a:t> </a:t>
            </a:r>
            <a:r>
              <a:rPr lang="en-US" dirty="0" err="1"/>
              <a:t>ही</a:t>
            </a:r>
            <a:r>
              <a:rPr lang="en-US" dirty="0"/>
              <a:t> </a:t>
            </a:r>
            <a:r>
              <a:rPr lang="en-US" dirty="0" err="1"/>
              <a:t>कामे</a:t>
            </a:r>
            <a:r>
              <a:rPr lang="en-US" dirty="0"/>
              <a:t> </a:t>
            </a:r>
            <a:r>
              <a:rPr lang="en-US" dirty="0" err="1"/>
              <a:t>पूर्ण</a:t>
            </a:r>
            <a:r>
              <a:rPr lang="en-US" dirty="0"/>
              <a:t> </a:t>
            </a:r>
            <a:r>
              <a:rPr lang="en-US" dirty="0" err="1"/>
              <a:t>करावीत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मशिनरी</a:t>
            </a:r>
            <a:r>
              <a:rPr lang="en-US" dirty="0"/>
              <a:t> </a:t>
            </a:r>
            <a:r>
              <a:rPr lang="en-US" dirty="0" err="1"/>
              <a:t>पोहोचल्यानंतर</a:t>
            </a:r>
            <a:r>
              <a:rPr lang="en-US" dirty="0"/>
              <a:t> </a:t>
            </a:r>
            <a:r>
              <a:rPr lang="en-US" dirty="0" err="1"/>
              <a:t>ती</a:t>
            </a:r>
            <a:r>
              <a:rPr lang="en-US" dirty="0"/>
              <a:t> </a:t>
            </a:r>
            <a:r>
              <a:rPr lang="en-US" dirty="0" err="1"/>
              <a:t>बसविण्यात</a:t>
            </a:r>
            <a:r>
              <a:rPr lang="en-US" dirty="0"/>
              <a:t> </a:t>
            </a:r>
            <a:r>
              <a:rPr lang="en-US" dirty="0" err="1"/>
              <a:t>फार</a:t>
            </a:r>
            <a:r>
              <a:rPr lang="en-US" dirty="0"/>
              <a:t> </a:t>
            </a:r>
            <a:r>
              <a:rPr lang="en-US" dirty="0" err="1"/>
              <a:t>वेळ</a:t>
            </a:r>
            <a:r>
              <a:rPr lang="en-US" dirty="0"/>
              <a:t> </a:t>
            </a:r>
            <a:r>
              <a:rPr lang="en-US" dirty="0" err="1"/>
              <a:t>लागणार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मशिन</a:t>
            </a:r>
            <a:r>
              <a:rPr lang="en-US" dirty="0"/>
              <a:t> </a:t>
            </a:r>
            <a:r>
              <a:rPr lang="en-US" dirty="0" err="1"/>
              <a:t>पुरवठादार</a:t>
            </a:r>
            <a:r>
              <a:rPr lang="en-US" dirty="0"/>
              <a:t> </a:t>
            </a:r>
            <a:r>
              <a:rPr lang="en-US" dirty="0" err="1"/>
              <a:t>किंवा</a:t>
            </a:r>
            <a:r>
              <a:rPr lang="en-US" dirty="0"/>
              <a:t> </a:t>
            </a:r>
            <a:r>
              <a:rPr lang="en-US" dirty="0" err="1"/>
              <a:t>उत्पादक</a:t>
            </a:r>
            <a:r>
              <a:rPr lang="en-US" dirty="0"/>
              <a:t> </a:t>
            </a:r>
            <a:r>
              <a:rPr lang="en-US" dirty="0" err="1"/>
              <a:t>कंपनींच्या</a:t>
            </a:r>
            <a:r>
              <a:rPr lang="en-US" dirty="0"/>
              <a:t> </a:t>
            </a:r>
            <a:r>
              <a:rPr lang="en-US" dirty="0" err="1"/>
              <a:t>प्रतिनिधींच्या</a:t>
            </a:r>
            <a:r>
              <a:rPr lang="en-US" dirty="0"/>
              <a:t> </a:t>
            </a:r>
            <a:r>
              <a:rPr lang="en-US" dirty="0" err="1"/>
              <a:t>पर्यवेक्षणाखाली</a:t>
            </a:r>
            <a:r>
              <a:rPr lang="en-US" dirty="0"/>
              <a:t> </a:t>
            </a:r>
            <a:r>
              <a:rPr lang="en-US" dirty="0" err="1"/>
              <a:t>बसवाव्यात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मशिनरीच्या</a:t>
            </a:r>
            <a:r>
              <a:rPr lang="en-US" dirty="0"/>
              <a:t> </a:t>
            </a:r>
            <a:r>
              <a:rPr lang="en-US" dirty="0" err="1"/>
              <a:t>कामाच्या</a:t>
            </a:r>
            <a:r>
              <a:rPr lang="en-US" dirty="0"/>
              <a:t> </a:t>
            </a:r>
            <a:r>
              <a:rPr lang="en-US" dirty="0" err="1"/>
              <a:t>चाचण्या</a:t>
            </a:r>
            <a:r>
              <a:rPr lang="en-US" dirty="0"/>
              <a:t> </a:t>
            </a:r>
            <a:r>
              <a:rPr lang="en-US" dirty="0" err="1"/>
              <a:t>घेणे</a:t>
            </a:r>
            <a:r>
              <a:rPr lang="en-US" dirty="0"/>
              <a:t> </a:t>
            </a:r>
            <a:r>
              <a:rPr lang="en-US" dirty="0" err="1"/>
              <a:t>आवश्यक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दोन</a:t>
            </a:r>
            <a:r>
              <a:rPr lang="en-US" dirty="0"/>
              <a:t> </a:t>
            </a:r>
            <a:r>
              <a:rPr lang="en-US" dirty="0" err="1"/>
              <a:t>तीन</a:t>
            </a:r>
            <a:r>
              <a:rPr lang="en-US" dirty="0"/>
              <a:t> </a:t>
            </a:r>
            <a:r>
              <a:rPr lang="en-US" dirty="0" err="1"/>
              <a:t>वेळा</a:t>
            </a:r>
            <a:r>
              <a:rPr lang="en-US" dirty="0"/>
              <a:t> </a:t>
            </a:r>
            <a:r>
              <a:rPr lang="en-US" dirty="0" err="1"/>
              <a:t>चाचण्या</a:t>
            </a:r>
            <a:r>
              <a:rPr lang="en-US" dirty="0"/>
              <a:t> </a:t>
            </a:r>
            <a:r>
              <a:rPr lang="en-US" dirty="0" err="1"/>
              <a:t>घेऊन</a:t>
            </a:r>
            <a:r>
              <a:rPr lang="en-US" dirty="0"/>
              <a:t> </a:t>
            </a:r>
            <a:r>
              <a:rPr lang="en-US" dirty="0" err="1"/>
              <a:t>मशिन</a:t>
            </a:r>
            <a:r>
              <a:rPr lang="en-US" dirty="0"/>
              <a:t> </a:t>
            </a:r>
            <a:r>
              <a:rPr lang="en-US" dirty="0" err="1"/>
              <a:t>योग्य</a:t>
            </a:r>
            <a:r>
              <a:rPr lang="en-US" dirty="0"/>
              <a:t> </a:t>
            </a:r>
            <a:r>
              <a:rPr lang="en-US" dirty="0" err="1"/>
              <a:t>काम</a:t>
            </a:r>
            <a:r>
              <a:rPr lang="en-US" dirty="0"/>
              <a:t> </a:t>
            </a:r>
            <a:r>
              <a:rPr lang="en-US" dirty="0" err="1"/>
              <a:t>करीत</a:t>
            </a:r>
            <a:r>
              <a:rPr lang="en-US" dirty="0"/>
              <a:t> </a:t>
            </a:r>
            <a:r>
              <a:rPr lang="en-US" dirty="0" err="1"/>
              <a:t>असल्याची</a:t>
            </a:r>
            <a:r>
              <a:rPr lang="en-US" dirty="0"/>
              <a:t> </a:t>
            </a:r>
            <a:r>
              <a:rPr lang="en-US" dirty="0" err="1"/>
              <a:t>खात्री</a:t>
            </a:r>
            <a:r>
              <a:rPr lang="en-US" dirty="0"/>
              <a:t>.</a:t>
            </a:r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उपप्रकल्प अंमलबजावणीतील विविध कामे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851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412" y="3810000"/>
            <a:ext cx="9871587" cy="30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8" name="Rectangle 77"/>
          <p:cNvSpPr/>
          <p:nvPr/>
        </p:nvSpPr>
        <p:spPr>
          <a:xfrm>
            <a:off x="0" y="1066800"/>
            <a:ext cx="4953000" cy="2743200"/>
          </a:xfrm>
          <a:prstGeom prst="rect">
            <a:avLst/>
          </a:prstGeom>
          <a:solidFill>
            <a:srgbClr val="FFD5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53000" y="1066800"/>
            <a:ext cx="4953000" cy="2743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33184" y="1167211"/>
            <a:ext cx="4833784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70000"/>
              </a:lnSpc>
            </a:pPr>
            <a:r>
              <a:rPr lang="en-US" sz="1600" b="1" dirty="0" err="1"/>
              <a:t>मशिनरी</a:t>
            </a:r>
            <a:r>
              <a:rPr lang="en-US" sz="1600" b="1" dirty="0"/>
              <a:t> </a:t>
            </a:r>
            <a:r>
              <a:rPr lang="en-US" sz="1600" b="1" dirty="0" err="1"/>
              <a:t>चालविण्याचे</a:t>
            </a:r>
            <a:r>
              <a:rPr lang="en-US" sz="1600" b="1" dirty="0"/>
              <a:t> </a:t>
            </a:r>
            <a:r>
              <a:rPr lang="en-US" sz="1600" b="1" dirty="0" err="1"/>
              <a:t>प्रशिक्षण</a:t>
            </a:r>
            <a:r>
              <a:rPr lang="en-US" sz="1600" dirty="0"/>
              <a:t> </a:t>
            </a:r>
            <a:r>
              <a:rPr lang="en-US" sz="1600" b="1" dirty="0"/>
              <a:t>–</a:t>
            </a:r>
            <a:r>
              <a:rPr lang="en-US" sz="1600" dirty="0"/>
              <a:t> </a:t>
            </a:r>
          </a:p>
          <a:p>
            <a:pPr marL="285750" lvl="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मशिनरी</a:t>
            </a:r>
            <a:r>
              <a:rPr lang="en-US" sz="1600" dirty="0"/>
              <a:t> </a:t>
            </a:r>
            <a:r>
              <a:rPr lang="en-US" sz="1600" dirty="0" err="1"/>
              <a:t>पुरवठादार</a:t>
            </a:r>
            <a:r>
              <a:rPr lang="en-US" sz="1600" dirty="0"/>
              <a:t> </a:t>
            </a:r>
            <a:r>
              <a:rPr lang="en-US" sz="1600" dirty="0" err="1"/>
              <a:t>किंवा</a:t>
            </a:r>
            <a:r>
              <a:rPr lang="en-US" sz="1600" dirty="0"/>
              <a:t> </a:t>
            </a:r>
            <a:r>
              <a:rPr lang="en-US" sz="1600" dirty="0" err="1"/>
              <a:t>उत्पादकांकडून</a:t>
            </a:r>
            <a:r>
              <a:rPr lang="en-US" sz="1600" dirty="0"/>
              <a:t>  </a:t>
            </a:r>
            <a:r>
              <a:rPr lang="en-US" sz="1600" dirty="0" err="1"/>
              <a:t>कर्मचाऱ्यांना</a:t>
            </a:r>
            <a:r>
              <a:rPr lang="en-US" sz="1600" dirty="0"/>
              <a:t> </a:t>
            </a:r>
            <a:r>
              <a:rPr lang="en-US" sz="1600" dirty="0" err="1"/>
              <a:t>प्रशिक्षण</a:t>
            </a:r>
            <a:r>
              <a:rPr lang="en-US" sz="1600" dirty="0"/>
              <a:t> </a:t>
            </a:r>
            <a:r>
              <a:rPr lang="en-US" sz="1600" dirty="0" err="1"/>
              <a:t>दयावे</a:t>
            </a:r>
            <a:r>
              <a:rPr lang="en-US" sz="1600" dirty="0"/>
              <a:t>.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953000" y="1219200"/>
            <a:ext cx="4724400" cy="2398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70000"/>
              </a:lnSpc>
            </a:pPr>
            <a:r>
              <a:rPr lang="en-US" b="1" dirty="0" err="1"/>
              <a:t>निधी</a:t>
            </a:r>
            <a:r>
              <a:rPr lang="en-US" b="1" dirty="0"/>
              <a:t> </a:t>
            </a:r>
            <a:r>
              <a:rPr lang="en-US" b="1" dirty="0" err="1"/>
              <a:t>उपयोगिता</a:t>
            </a:r>
            <a:r>
              <a:rPr lang="en-US" b="1" dirty="0"/>
              <a:t> </a:t>
            </a:r>
            <a:r>
              <a:rPr lang="en-US" b="1" dirty="0" err="1"/>
              <a:t>प्रमाणपत्र</a:t>
            </a:r>
            <a:r>
              <a:rPr lang="en-US" b="1" dirty="0"/>
              <a:t> </a:t>
            </a:r>
            <a:r>
              <a:rPr lang="en-US" b="1" dirty="0" err="1"/>
              <a:t>सादर</a:t>
            </a:r>
            <a:r>
              <a:rPr lang="en-US" b="1" dirty="0"/>
              <a:t> </a:t>
            </a:r>
            <a:r>
              <a:rPr lang="en-US" b="1" dirty="0" err="1"/>
              <a:t>करणे</a:t>
            </a:r>
            <a:r>
              <a:rPr lang="en-US" dirty="0"/>
              <a:t> </a:t>
            </a:r>
            <a:r>
              <a:rPr lang="en-US" b="1" dirty="0"/>
              <a:t>–</a:t>
            </a:r>
            <a:r>
              <a:rPr lang="en-US" dirty="0"/>
              <a:t> 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मिळालेले</a:t>
            </a:r>
            <a:r>
              <a:rPr lang="en-US" dirty="0"/>
              <a:t> </a:t>
            </a:r>
            <a:r>
              <a:rPr lang="en-US" dirty="0" err="1"/>
              <a:t>अनुदान</a:t>
            </a:r>
            <a:r>
              <a:rPr lang="en-US" dirty="0"/>
              <a:t> व </a:t>
            </a:r>
            <a:r>
              <a:rPr lang="en-US" dirty="0" err="1"/>
              <a:t>झालेला</a:t>
            </a:r>
            <a:r>
              <a:rPr lang="en-US" dirty="0"/>
              <a:t> </a:t>
            </a:r>
            <a:r>
              <a:rPr lang="en-US" dirty="0" err="1"/>
              <a:t>खर्चाचे</a:t>
            </a:r>
            <a:r>
              <a:rPr lang="en-US" dirty="0"/>
              <a:t> </a:t>
            </a:r>
            <a:r>
              <a:rPr lang="en-US" dirty="0" err="1"/>
              <a:t>उपयोगिता</a:t>
            </a:r>
            <a:r>
              <a:rPr lang="en-US" dirty="0"/>
              <a:t> </a:t>
            </a:r>
            <a:r>
              <a:rPr lang="en-US" dirty="0" err="1"/>
              <a:t>प्रमाणपत्र</a:t>
            </a:r>
            <a:r>
              <a:rPr lang="en-US" dirty="0"/>
              <a:t> </a:t>
            </a:r>
            <a:r>
              <a:rPr lang="en-US" dirty="0" err="1"/>
              <a:t>सादर</a:t>
            </a:r>
            <a:r>
              <a:rPr lang="en-US" dirty="0"/>
              <a:t> </a:t>
            </a:r>
            <a:r>
              <a:rPr lang="en-US" dirty="0" err="1"/>
              <a:t>करावे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उपयोगिता</a:t>
            </a:r>
            <a:r>
              <a:rPr lang="en-US" dirty="0"/>
              <a:t> </a:t>
            </a:r>
            <a:r>
              <a:rPr lang="en-US" dirty="0" err="1"/>
              <a:t>पत्रे</a:t>
            </a:r>
            <a:r>
              <a:rPr lang="en-US" dirty="0"/>
              <a:t>  </a:t>
            </a:r>
            <a:r>
              <a:rPr lang="en-US" dirty="0" err="1"/>
              <a:t>सादर</a:t>
            </a:r>
            <a:r>
              <a:rPr lang="en-US" dirty="0"/>
              <a:t> </a:t>
            </a:r>
            <a:r>
              <a:rPr lang="en-US" dirty="0" err="1"/>
              <a:t>झाल्या</a:t>
            </a:r>
            <a:r>
              <a:rPr lang="en-US" dirty="0"/>
              <a:t> </a:t>
            </a:r>
            <a:r>
              <a:rPr lang="en-US" dirty="0" err="1"/>
              <a:t>शिवाय</a:t>
            </a:r>
            <a:r>
              <a:rPr lang="en-US" dirty="0"/>
              <a:t> </a:t>
            </a:r>
            <a:r>
              <a:rPr lang="en-US" dirty="0" err="1"/>
              <a:t>पुढील</a:t>
            </a:r>
            <a:r>
              <a:rPr lang="en-US" dirty="0"/>
              <a:t> </a:t>
            </a:r>
            <a:r>
              <a:rPr lang="en-US" dirty="0" err="1"/>
              <a:t>टप्प्यातील</a:t>
            </a:r>
            <a:r>
              <a:rPr lang="en-US" dirty="0"/>
              <a:t> </a:t>
            </a:r>
            <a:r>
              <a:rPr lang="en-US" dirty="0" err="1"/>
              <a:t>अनुदान</a:t>
            </a:r>
            <a:r>
              <a:rPr lang="en-US" dirty="0"/>
              <a:t> </a:t>
            </a:r>
            <a:r>
              <a:rPr lang="en-US" dirty="0" err="1"/>
              <a:t>वितरीत</a:t>
            </a:r>
            <a:r>
              <a:rPr lang="en-US" dirty="0"/>
              <a:t> </a:t>
            </a:r>
            <a:r>
              <a:rPr lang="en-US" dirty="0" err="1"/>
              <a:t>होणार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 </a:t>
            </a:r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उपप्रकल्प अंमलबजावणीतील विविध कामे 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34413" y="4222124"/>
            <a:ext cx="2496196" cy="563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70000"/>
              </a:lnSpc>
            </a:pPr>
            <a:r>
              <a:rPr lang="en-US" b="1" dirty="0" err="1"/>
              <a:t>वेळोवेळी</a:t>
            </a:r>
            <a:r>
              <a:rPr lang="en-US" b="1" dirty="0"/>
              <a:t> </a:t>
            </a:r>
            <a:r>
              <a:rPr lang="en-US" b="1" dirty="0" err="1"/>
              <a:t>अहवाल</a:t>
            </a:r>
            <a:r>
              <a:rPr lang="en-US" b="1" dirty="0"/>
              <a:t> </a:t>
            </a:r>
            <a:r>
              <a:rPr lang="en-US" b="1" dirty="0" err="1"/>
              <a:t>पाठवणे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1284" y="4800600"/>
            <a:ext cx="9490587" cy="150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उपप्रकल्प</a:t>
            </a:r>
            <a:r>
              <a:rPr lang="en-US" dirty="0"/>
              <a:t> </a:t>
            </a:r>
            <a:r>
              <a:rPr lang="en-US" dirty="0" err="1"/>
              <a:t>अंमलबजावणीतील</a:t>
            </a:r>
            <a:r>
              <a:rPr lang="en-US" dirty="0"/>
              <a:t> </a:t>
            </a:r>
            <a:r>
              <a:rPr lang="en-US" dirty="0" err="1"/>
              <a:t>मासिक</a:t>
            </a:r>
            <a:r>
              <a:rPr lang="en-US" dirty="0"/>
              <a:t>, </a:t>
            </a:r>
            <a:r>
              <a:rPr lang="en-US" dirty="0" err="1"/>
              <a:t>त्रैमासिक</a:t>
            </a:r>
            <a:r>
              <a:rPr lang="en-US" dirty="0"/>
              <a:t> </a:t>
            </a:r>
            <a:r>
              <a:rPr lang="en-US" dirty="0" err="1"/>
              <a:t>किंवा</a:t>
            </a:r>
            <a:r>
              <a:rPr lang="en-US" dirty="0"/>
              <a:t> </a:t>
            </a:r>
            <a:r>
              <a:rPr lang="en-US" dirty="0" err="1"/>
              <a:t>सहामाही</a:t>
            </a:r>
            <a:r>
              <a:rPr lang="en-US" dirty="0"/>
              <a:t> </a:t>
            </a:r>
            <a:r>
              <a:rPr lang="en-US" dirty="0" err="1"/>
              <a:t>अहवाल</a:t>
            </a:r>
            <a:r>
              <a:rPr lang="en-US" dirty="0"/>
              <a:t> </a:t>
            </a:r>
            <a:r>
              <a:rPr lang="en-US" dirty="0" err="1"/>
              <a:t>जि</a:t>
            </a:r>
            <a:r>
              <a:rPr lang="en-US" dirty="0"/>
              <a:t>. अ. </a:t>
            </a:r>
            <a:r>
              <a:rPr lang="en-US" dirty="0" err="1"/>
              <a:t>कृ</a:t>
            </a:r>
            <a:r>
              <a:rPr lang="en-US" dirty="0"/>
              <a:t>. अ. </a:t>
            </a:r>
            <a:r>
              <a:rPr lang="en-US" dirty="0" err="1"/>
              <a:t>कार्यालय</a:t>
            </a:r>
            <a:r>
              <a:rPr lang="en-US" dirty="0"/>
              <a:t>  व </a:t>
            </a:r>
            <a:r>
              <a:rPr lang="en-US" dirty="0" err="1"/>
              <a:t>स्मार्ट</a:t>
            </a:r>
            <a:r>
              <a:rPr lang="en-US" dirty="0"/>
              <a:t> </a:t>
            </a:r>
            <a:r>
              <a:rPr lang="en-US" dirty="0" err="1"/>
              <a:t>कार्यालयाकडे</a:t>
            </a:r>
            <a:r>
              <a:rPr lang="en-US" dirty="0"/>
              <a:t> </a:t>
            </a:r>
            <a:r>
              <a:rPr lang="en-US" dirty="0" err="1"/>
              <a:t>वेळेत</a:t>
            </a:r>
            <a:r>
              <a:rPr lang="en-US" dirty="0"/>
              <a:t> </a:t>
            </a:r>
            <a:r>
              <a:rPr lang="en-US" dirty="0" err="1"/>
              <a:t>सादर</a:t>
            </a:r>
            <a:r>
              <a:rPr lang="en-US" dirty="0"/>
              <a:t> </a:t>
            </a:r>
            <a:r>
              <a:rPr lang="en-US" dirty="0" err="1"/>
              <a:t>करावेत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अहवालात</a:t>
            </a:r>
            <a:r>
              <a:rPr lang="en-US" dirty="0"/>
              <a:t> </a:t>
            </a:r>
            <a:r>
              <a:rPr lang="en-US" dirty="0" err="1"/>
              <a:t>प्रकल्प</a:t>
            </a:r>
            <a:r>
              <a:rPr lang="en-US" dirty="0"/>
              <a:t> </a:t>
            </a:r>
            <a:r>
              <a:rPr lang="en-US" dirty="0" err="1"/>
              <a:t>अंमलबजावणीतील</a:t>
            </a:r>
            <a:r>
              <a:rPr lang="en-US" dirty="0"/>
              <a:t> </a:t>
            </a:r>
            <a:r>
              <a:rPr lang="en-US" dirty="0" err="1"/>
              <a:t>भौतिक</a:t>
            </a:r>
            <a:r>
              <a:rPr lang="en-US" dirty="0"/>
              <a:t> व </a:t>
            </a:r>
            <a:r>
              <a:rPr lang="en-US" dirty="0" err="1"/>
              <a:t>अर्थिक</a:t>
            </a:r>
            <a:r>
              <a:rPr lang="en-US" dirty="0"/>
              <a:t> </a:t>
            </a:r>
            <a:r>
              <a:rPr lang="en-US" dirty="0" err="1"/>
              <a:t>प्रगतीचा</a:t>
            </a:r>
            <a:r>
              <a:rPr lang="en-US" dirty="0"/>
              <a:t> </a:t>
            </a:r>
            <a:r>
              <a:rPr lang="en-US" dirty="0" err="1"/>
              <a:t>समावेश</a:t>
            </a:r>
            <a:r>
              <a:rPr lang="en-US" dirty="0"/>
              <a:t> </a:t>
            </a:r>
            <a:r>
              <a:rPr lang="en-US" dirty="0" err="1"/>
              <a:t>असावा</a:t>
            </a:r>
            <a:r>
              <a:rPr lang="en-US" dirty="0"/>
              <a:t>. </a:t>
            </a:r>
            <a:endParaRPr lang="mr-IN" dirty="0"/>
          </a:p>
        </p:txBody>
      </p:sp>
    </p:spTree>
    <p:extLst>
      <p:ext uri="{BB962C8B-B14F-4D97-AF65-F5344CB8AC3E}">
        <p14:creationId xmlns:p14="http://schemas.microsoft.com/office/powerpoint/2010/main" val="412462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906000" cy="563562"/>
          </a:xfrm>
          <a:solidFill>
            <a:srgbClr val="FFF2B9"/>
          </a:solidFill>
        </p:spPr>
        <p:txBody>
          <a:bodyPr>
            <a:noAutofit/>
          </a:bodyPr>
          <a:lstStyle/>
          <a:p>
            <a:r>
              <a:rPr lang="en-US" sz="1800" b="1" dirty="0" err="1"/>
              <a:t>उपप्रकल्प</a:t>
            </a:r>
            <a:r>
              <a:rPr lang="en-US" sz="1800" b="1" dirty="0"/>
              <a:t> </a:t>
            </a:r>
            <a:r>
              <a:rPr lang="en-US" sz="1800" b="1" dirty="0" err="1"/>
              <a:t>अंमलबजावणीतील</a:t>
            </a:r>
            <a:r>
              <a:rPr lang="en-US" sz="1800" b="1" dirty="0"/>
              <a:t> </a:t>
            </a:r>
            <a:r>
              <a:rPr lang="en-US" sz="1800" b="1" dirty="0" err="1"/>
              <a:t>प्रमुख</a:t>
            </a:r>
            <a:r>
              <a:rPr lang="en-US" sz="1800" b="1" dirty="0"/>
              <a:t> </a:t>
            </a:r>
            <a:r>
              <a:rPr lang="en-US" sz="1800" b="1" dirty="0" err="1"/>
              <a:t>कामे</a:t>
            </a:r>
            <a:r>
              <a:rPr lang="en-US" sz="1800" b="1" dirty="0"/>
              <a:t> व </a:t>
            </a:r>
            <a:r>
              <a:rPr lang="en-US" sz="1800" b="1" dirty="0" err="1"/>
              <a:t>ती</a:t>
            </a:r>
            <a:r>
              <a:rPr lang="en-US" sz="1800" b="1" dirty="0"/>
              <a:t> </a:t>
            </a:r>
            <a:r>
              <a:rPr lang="en-US" sz="1800" b="1" dirty="0" err="1"/>
              <a:t>पूर्ण</a:t>
            </a:r>
            <a:r>
              <a:rPr lang="en-US" sz="1800" b="1" dirty="0"/>
              <a:t> </a:t>
            </a:r>
            <a:r>
              <a:rPr lang="en-US" sz="1800" b="1" dirty="0" err="1"/>
              <a:t>करण्याचे</a:t>
            </a:r>
            <a:r>
              <a:rPr lang="en-US" sz="1800" b="1" dirty="0"/>
              <a:t> </a:t>
            </a:r>
            <a:r>
              <a:rPr lang="en-US" sz="1800" b="1" dirty="0" err="1"/>
              <a:t>ढोबळमानाने</a:t>
            </a:r>
            <a:r>
              <a:rPr lang="en-US" sz="1800" b="1" dirty="0"/>
              <a:t> </a:t>
            </a:r>
            <a:r>
              <a:rPr lang="en-US" sz="1800" b="1" dirty="0" err="1" smtClean="0"/>
              <a:t>वेळापत्रक</a:t>
            </a:r>
            <a:endParaRPr lang="en-US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416551"/>
              </p:ext>
            </p:extLst>
          </p:nvPr>
        </p:nvGraphicFramePr>
        <p:xfrm>
          <a:off x="228600" y="1295400"/>
          <a:ext cx="9493249" cy="5074230"/>
        </p:xfrm>
        <a:graphic>
          <a:graphicData uri="http://schemas.openxmlformats.org/drawingml/2006/table">
            <a:tbl>
              <a:tblPr firstRow="1" firstCol="1" bandRow="1"/>
              <a:tblGrid>
                <a:gridCol w="3990585"/>
                <a:gridCol w="268650"/>
                <a:gridCol w="268650"/>
                <a:gridCol w="268650"/>
                <a:gridCol w="268650"/>
                <a:gridCol w="268650"/>
                <a:gridCol w="268650"/>
                <a:gridCol w="268650"/>
                <a:gridCol w="268650"/>
                <a:gridCol w="324620"/>
                <a:gridCol w="324620"/>
                <a:gridCol w="324620"/>
                <a:gridCol w="324620"/>
                <a:gridCol w="324620"/>
                <a:gridCol w="324620"/>
                <a:gridCol w="324620"/>
                <a:gridCol w="324620"/>
                <a:gridCol w="324620"/>
                <a:gridCol w="431884"/>
              </a:tblGrid>
              <a:tr h="23899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  <a:r>
                        <a:rPr lang="en-US" sz="2000" dirty="0" err="1" smtClean="0">
                          <a:effectLst/>
                          <a:latin typeface="Calibri"/>
                          <a:ea typeface="Calibri"/>
                          <a:cs typeface="Mangal"/>
                        </a:rPr>
                        <a:t>कामे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महिने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4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Mangal"/>
                          <a:ea typeface="Calibri"/>
                          <a:cs typeface="Mangal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angal"/>
                          <a:ea typeface="Calibri"/>
                          <a:cs typeface="Mangal"/>
                        </a:rPr>
                        <a:t>18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उत्पादक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कंपनी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व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सदस्य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यांच्यातील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बैठकीचे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आयोजन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उपप्रकल्प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अंमलबजावणीचा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करारनामा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क्षमता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वर्धन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संपादन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समितीचे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गठण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अभियंत्याची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निवड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/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मनुष्यबळाची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नेमणूक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बांधकामासाठी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ठेकेदाराची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निवड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प्रस्तावित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बांधकामाची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आरेखन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व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अंदाजपत्रकास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मान्यता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जागेची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साफसफाई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व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जमिन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तयारी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बांधकामाचे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लाईन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आऊट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9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बांधकाम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पर्यवेक्षण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व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मापन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पुस्तिका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(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एमबी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रेकॉर्डींग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)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भरणे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मशिनरी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खरेदीसाठी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उत्पादक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अथवा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पुरवठादार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यांचा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शोध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मशिनरी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निवडीचा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अभ्यास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मशिनरी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फर्निचर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संगणक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इ.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खरेदी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गरजेनुसार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व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मार्गदर्शक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सुत्रानुसार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निधीची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मागणी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मशिनरी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बसवणे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व</a:t>
                      </a: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चाचणी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घेणे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(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ट्रायल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रन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)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मशिनरी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चालविण्याचे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प्रशिक्षण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निधी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उपयोगिता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प्रमाणपत्र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सादर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करणे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8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वेळोवेळी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अहवाल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Mangal"/>
                          <a:ea typeface="Calibri"/>
                          <a:cs typeface="Mangal"/>
                        </a:rPr>
                        <a:t>पाठवणे</a:t>
                      </a:r>
                      <a:r>
                        <a:rPr lang="en-US" sz="1300" dirty="0">
                          <a:effectLst/>
                          <a:latin typeface="Mangal"/>
                          <a:ea typeface="Calibri"/>
                          <a:cs typeface="Mangal"/>
                        </a:rPr>
                        <a:t>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Mangal"/>
                        </a:rPr>
                        <a:t> </a:t>
                      </a: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226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                </a:t>
            </a:r>
            <a:r>
              <a:rPr lang="en-US" dirty="0" err="1" smtClean="0">
                <a:solidFill>
                  <a:srgbClr val="C00000"/>
                </a:solidFill>
              </a:rPr>
              <a:t>धन्यवाद</a:t>
            </a:r>
            <a:r>
              <a:rPr lang="en-US" dirty="0" smtClean="0">
                <a:solidFill>
                  <a:srgbClr val="C00000"/>
                </a:solidFill>
              </a:rPr>
              <a:t> !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53177"/>
            <a:ext cx="9945360" cy="6178748"/>
            <a:chOff x="0" y="653177"/>
            <a:chExt cx="9945360" cy="6178748"/>
          </a:xfrm>
        </p:grpSpPr>
        <p:sp>
          <p:nvSpPr>
            <p:cNvPr id="2" name="Rectangle 1"/>
            <p:cNvSpPr/>
            <p:nvPr/>
          </p:nvSpPr>
          <p:spPr>
            <a:xfrm>
              <a:off x="0" y="4267200"/>
              <a:ext cx="1328708" cy="495300"/>
            </a:xfrm>
            <a:prstGeom prst="rect">
              <a:avLst/>
            </a:prstGeom>
            <a:solidFill>
              <a:srgbClr val="FFD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१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328708" y="3771900"/>
              <a:ext cx="1414800" cy="4953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२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743508" y="3254276"/>
              <a:ext cx="1414800" cy="4953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३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47800" y="2781300"/>
              <a:ext cx="1414800" cy="495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४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617354" y="2286000"/>
              <a:ext cx="1414800" cy="4953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५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054277" y="1834277"/>
              <a:ext cx="1414800" cy="495300"/>
            </a:xfrm>
            <a:prstGeom prst="rect">
              <a:avLst/>
            </a:prstGeom>
            <a:solidFill>
              <a:srgbClr val="FFF2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६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498574" y="1338977"/>
              <a:ext cx="1414800" cy="4953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2000" b="1" dirty="0" smtClean="0">
                  <a:solidFill>
                    <a:schemeClr val="tx1"/>
                  </a:solidFill>
                </a:rPr>
                <a:t>७</a:t>
              </a:r>
              <a:endParaRPr lang="mr-IN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4800600"/>
              <a:ext cx="1524000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mr-IN" dirty="0"/>
                <a:t>उपप्रकल्प मंजूर झाल्यावर  त्याच्या अंमलबजावणीचे काम  सुरू करावे. 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19200" y="1727537"/>
              <a:ext cx="1566892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प्रकल्प</a:t>
              </a:r>
              <a:r>
                <a:rPr lang="en-US" dirty="0"/>
                <a:t> </a:t>
              </a:r>
              <a:r>
                <a:rPr lang="en-US" dirty="0" err="1"/>
                <a:t>अहवालानुसार</a:t>
              </a:r>
              <a:r>
                <a:rPr lang="en-US" dirty="0"/>
                <a:t> </a:t>
              </a:r>
              <a:r>
                <a:rPr lang="en-US" dirty="0" err="1"/>
                <a:t>प्रकल्पाची</a:t>
              </a:r>
              <a:r>
                <a:rPr lang="en-US" dirty="0"/>
                <a:t> </a:t>
              </a:r>
              <a:r>
                <a:rPr lang="en-US" dirty="0" err="1"/>
                <a:t>अंमलबजावणी</a:t>
              </a:r>
              <a:r>
                <a:rPr lang="en-US" dirty="0"/>
                <a:t> </a:t>
              </a:r>
              <a:r>
                <a:rPr lang="en-US" dirty="0" err="1"/>
                <a:t>प्रत्यक्ष</a:t>
              </a:r>
              <a:r>
                <a:rPr lang="en-US" dirty="0"/>
                <a:t> </a:t>
              </a:r>
              <a:r>
                <a:rPr lang="en-US" dirty="0" err="1"/>
                <a:t>कार्यक्षेत्रात</a:t>
              </a:r>
              <a:r>
                <a:rPr lang="en-US" dirty="0"/>
                <a:t> </a:t>
              </a:r>
              <a:r>
                <a:rPr lang="en-US" dirty="0" err="1"/>
                <a:t>करावी</a:t>
              </a:r>
              <a:endParaRPr lang="mr-IN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43200" y="3787676"/>
              <a:ext cx="1409700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मंजूर</a:t>
              </a:r>
              <a:r>
                <a:rPr lang="en-US" dirty="0"/>
                <a:t> </a:t>
              </a:r>
              <a:r>
                <a:rPr lang="en-US" dirty="0" err="1"/>
                <a:t>झालेले</a:t>
              </a:r>
              <a:r>
                <a:rPr lang="en-US" dirty="0"/>
                <a:t> </a:t>
              </a:r>
              <a:r>
                <a:rPr lang="en-US" dirty="0" err="1"/>
                <a:t>अर्थिक</a:t>
              </a:r>
              <a:r>
                <a:rPr lang="en-US" dirty="0"/>
                <a:t> </a:t>
              </a:r>
              <a:r>
                <a:rPr lang="en-US" dirty="0" err="1"/>
                <a:t>सहाय्याच्या</a:t>
              </a:r>
              <a:r>
                <a:rPr lang="en-US" dirty="0"/>
                <a:t> </a:t>
              </a:r>
              <a:r>
                <a:rPr lang="en-US" dirty="0" err="1"/>
                <a:t>मर्यादेत</a:t>
              </a:r>
              <a:r>
                <a:rPr lang="en-US" dirty="0"/>
                <a:t> </a:t>
              </a:r>
              <a:r>
                <a:rPr lang="en-US" dirty="0" err="1"/>
                <a:t>प्रकल्प</a:t>
              </a:r>
              <a:r>
                <a:rPr lang="en-US" dirty="0"/>
                <a:t> </a:t>
              </a:r>
              <a:r>
                <a:rPr lang="en-US" dirty="0" err="1"/>
                <a:t>यशस्वीपणे</a:t>
              </a:r>
              <a:r>
                <a:rPr lang="en-US" dirty="0"/>
                <a:t> </a:t>
              </a:r>
              <a:r>
                <a:rPr lang="en-US" dirty="0" err="1"/>
                <a:t>उभे</a:t>
              </a:r>
              <a:r>
                <a:rPr lang="en-US" dirty="0"/>
                <a:t> </a:t>
              </a:r>
              <a:r>
                <a:rPr lang="en-US" dirty="0" err="1"/>
                <a:t>करणे</a:t>
              </a:r>
              <a:r>
                <a:rPr lang="en-US" dirty="0"/>
                <a:t> </a:t>
              </a:r>
              <a:r>
                <a:rPr lang="en-US" dirty="0" err="1"/>
                <a:t>अपेक्षित</a:t>
              </a:r>
              <a:endParaRPr lang="mr-IN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00500" y="1031142"/>
              <a:ext cx="156210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संचालक</a:t>
              </a:r>
              <a:r>
                <a:rPr lang="en-US" dirty="0"/>
                <a:t> </a:t>
              </a:r>
              <a:r>
                <a:rPr lang="en-US" dirty="0" err="1"/>
                <a:t>मंडळ</a:t>
              </a:r>
              <a:r>
                <a:rPr lang="en-US" dirty="0"/>
                <a:t> व </a:t>
              </a:r>
              <a:r>
                <a:rPr lang="en-US" dirty="0" err="1"/>
                <a:t>सदस्य</a:t>
              </a:r>
              <a:r>
                <a:rPr lang="en-US" dirty="0"/>
                <a:t> </a:t>
              </a:r>
              <a:r>
                <a:rPr lang="en-US" dirty="0" err="1"/>
                <a:t>यांच्यामध्ये</a:t>
              </a:r>
              <a:r>
                <a:rPr lang="en-US" dirty="0"/>
                <a:t> </a:t>
              </a:r>
              <a:r>
                <a:rPr lang="en-US" dirty="0" err="1"/>
                <a:t>चांगला</a:t>
              </a:r>
              <a:r>
                <a:rPr lang="en-US" dirty="0"/>
                <a:t> </a:t>
              </a:r>
              <a:r>
                <a:rPr lang="en-US" dirty="0" err="1"/>
                <a:t>समन्वय</a:t>
              </a:r>
              <a:r>
                <a:rPr lang="en-US" dirty="0"/>
                <a:t> </a:t>
              </a:r>
              <a:r>
                <a:rPr lang="en-US" dirty="0" err="1"/>
                <a:t>आवश्यक</a:t>
              </a:r>
              <a:endParaRPr lang="mr-IN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17353" y="2819400"/>
              <a:ext cx="1436923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‍</a:t>
              </a:r>
              <a:r>
                <a:rPr lang="en-US" dirty="0" err="1"/>
                <a:t>निर्णय</a:t>
              </a:r>
              <a:r>
                <a:rPr lang="en-US" dirty="0"/>
                <a:t> </a:t>
              </a:r>
              <a:r>
                <a:rPr lang="en-US" dirty="0" err="1"/>
                <a:t>प्रक्रिया</a:t>
              </a:r>
              <a:r>
                <a:rPr lang="en-US" dirty="0"/>
                <a:t> – </a:t>
              </a:r>
              <a:r>
                <a:rPr lang="en-US" dirty="0" err="1"/>
                <a:t>पारदर्शक</a:t>
              </a:r>
              <a:r>
                <a:rPr lang="en-US" dirty="0"/>
                <a:t> व </a:t>
              </a:r>
              <a:r>
                <a:rPr lang="en-US" dirty="0" err="1"/>
                <a:t>सदस्यांना</a:t>
              </a:r>
              <a:r>
                <a:rPr lang="en-US" dirty="0"/>
                <a:t> </a:t>
              </a:r>
              <a:r>
                <a:rPr lang="en-US" dirty="0" err="1"/>
                <a:t>विश्वासात</a:t>
              </a:r>
              <a:r>
                <a:rPr lang="en-US" dirty="0"/>
                <a:t> </a:t>
              </a:r>
              <a:r>
                <a:rPr lang="en-US" dirty="0" err="1"/>
                <a:t>घेऊन</a:t>
              </a:r>
              <a:r>
                <a:rPr lang="en-US" dirty="0"/>
                <a:t> </a:t>
              </a:r>
              <a:r>
                <a:rPr lang="en-US" dirty="0" err="1"/>
                <a:t>असावी</a:t>
              </a:r>
              <a:endParaRPr lang="mr-IN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010400" y="653177"/>
              <a:ext cx="143692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सदस्यांच्या</a:t>
              </a:r>
              <a:r>
                <a:rPr lang="en-US" dirty="0"/>
                <a:t> </a:t>
              </a:r>
              <a:r>
                <a:rPr lang="en-US" dirty="0" err="1"/>
                <a:t>सर्व</a:t>
              </a:r>
              <a:r>
                <a:rPr lang="en-US" dirty="0"/>
                <a:t> </a:t>
              </a:r>
              <a:r>
                <a:rPr lang="en-US" dirty="0" err="1"/>
                <a:t>शंकांचे</a:t>
              </a:r>
              <a:r>
                <a:rPr lang="en-US" dirty="0"/>
                <a:t> </a:t>
              </a:r>
              <a:r>
                <a:rPr lang="en-US" dirty="0" err="1"/>
                <a:t>समाधान</a:t>
              </a:r>
              <a:r>
                <a:rPr lang="en-US" dirty="0"/>
                <a:t> </a:t>
              </a:r>
              <a:r>
                <a:rPr lang="en-US" dirty="0" err="1"/>
                <a:t>होणे</a:t>
              </a:r>
              <a:r>
                <a:rPr lang="en-US" dirty="0"/>
                <a:t> </a:t>
              </a:r>
              <a:r>
                <a:rPr lang="en-US" dirty="0" err="1"/>
                <a:t>आवश्यक</a:t>
              </a:r>
              <a:endParaRPr lang="mr-IN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498574" y="1834277"/>
              <a:ext cx="1446786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 smtClean="0"/>
                <a:t>सभासद</a:t>
              </a:r>
              <a:r>
                <a:rPr lang="en-US" dirty="0" smtClean="0"/>
                <a:t> </a:t>
              </a:r>
              <a:r>
                <a:rPr lang="en-US" dirty="0" err="1"/>
                <a:t>आणि</a:t>
              </a:r>
              <a:r>
                <a:rPr lang="en-US" dirty="0"/>
                <a:t> </a:t>
              </a:r>
              <a:r>
                <a:rPr lang="en-US" dirty="0" err="1"/>
                <a:t>संचालक</a:t>
              </a:r>
              <a:r>
                <a:rPr lang="en-US" dirty="0"/>
                <a:t> </a:t>
              </a:r>
              <a:r>
                <a:rPr lang="en-US" dirty="0" err="1"/>
                <a:t>मंडळामध्ये</a:t>
              </a:r>
              <a:r>
                <a:rPr lang="en-US" dirty="0"/>
                <a:t> </a:t>
              </a:r>
              <a:r>
                <a:rPr lang="en-US" dirty="0" err="1"/>
                <a:t>विश्वासार्हतेचे</a:t>
              </a:r>
              <a:r>
                <a:rPr lang="en-US" dirty="0"/>
                <a:t> </a:t>
              </a:r>
              <a:r>
                <a:rPr lang="en-US" dirty="0" err="1"/>
                <a:t>नाते</a:t>
              </a:r>
              <a:r>
                <a:rPr lang="en-US" dirty="0"/>
                <a:t> </a:t>
              </a:r>
              <a:r>
                <a:rPr lang="en-US" dirty="0" err="1"/>
                <a:t>निर्माण</a:t>
              </a:r>
              <a:r>
                <a:rPr lang="en-US" dirty="0"/>
                <a:t> </a:t>
              </a:r>
              <a:r>
                <a:rPr lang="en-US" dirty="0" err="1"/>
                <a:t>होते</a:t>
              </a:r>
              <a:r>
                <a:rPr lang="en-US" dirty="0"/>
                <a:t> व </a:t>
              </a:r>
              <a:r>
                <a:rPr lang="en-US" dirty="0" err="1"/>
                <a:t>त्यांचा</a:t>
              </a:r>
              <a:r>
                <a:rPr lang="en-US" dirty="0"/>
                <a:t> </a:t>
              </a:r>
              <a:r>
                <a:rPr lang="en-US" dirty="0" err="1"/>
                <a:t>सहभाग</a:t>
              </a:r>
              <a:r>
                <a:rPr lang="en-US" dirty="0"/>
                <a:t> </a:t>
              </a:r>
              <a:r>
                <a:rPr lang="en-US" dirty="0" err="1"/>
                <a:t>वाढतो</a:t>
              </a:r>
              <a:endParaRPr lang="mr-IN" dirty="0"/>
            </a:p>
          </p:txBody>
        </p:sp>
      </p:grpSp>
      <p:sp>
        <p:nvSpPr>
          <p:cNvPr id="24" name="Title 1"/>
          <p:cNvSpPr txBox="1">
            <a:spLocks/>
          </p:cNvSpPr>
          <p:nvPr/>
        </p:nvSpPr>
        <p:spPr>
          <a:xfrm>
            <a:off x="0" y="0"/>
            <a:ext cx="9906000" cy="658091"/>
          </a:xfrm>
          <a:prstGeom prst="rect">
            <a:avLst/>
          </a:prstGeom>
          <a:solidFill>
            <a:srgbClr val="FFF2B9"/>
          </a:solidFill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उपप्रकल्प अंमलबजावणी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15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flipV="1">
            <a:off x="2022073" y="1323096"/>
            <a:ext cx="0" cy="2621240"/>
          </a:xfrm>
          <a:prstGeom prst="straightConnector1">
            <a:avLst/>
          </a:prstGeom>
          <a:noFill/>
          <a:ln w="63500" cap="flat" cmpd="sng" algn="ctr">
            <a:solidFill>
              <a:srgbClr val="7CCA62"/>
            </a:solidFill>
            <a:prstDash val="solid"/>
            <a:headEnd type="none"/>
            <a:tailEnd type="oval"/>
          </a:ln>
          <a:effectLst/>
        </p:spPr>
      </p:cxnSp>
      <p:cxnSp>
        <p:nvCxnSpPr>
          <p:cNvPr id="19" name="Straight Arrow Connector 18"/>
          <p:cNvCxnSpPr/>
          <p:nvPr/>
        </p:nvCxnSpPr>
        <p:spPr>
          <a:xfrm flipV="1">
            <a:off x="7703673" y="1323096"/>
            <a:ext cx="0" cy="3032129"/>
          </a:xfrm>
          <a:prstGeom prst="straightConnector1">
            <a:avLst/>
          </a:prstGeom>
          <a:noFill/>
          <a:ln w="63500" cap="flat" cmpd="sng" algn="ctr">
            <a:solidFill>
              <a:srgbClr val="7CCA62"/>
            </a:solidFill>
            <a:prstDash val="solid"/>
            <a:headEnd type="none"/>
            <a:tailEnd type="oval"/>
          </a:ln>
          <a:effectLst/>
        </p:spPr>
      </p:cxnSp>
      <p:cxnSp>
        <p:nvCxnSpPr>
          <p:cNvPr id="23" name="Straight Connector 22"/>
          <p:cNvCxnSpPr/>
          <p:nvPr/>
        </p:nvCxnSpPr>
        <p:spPr>
          <a:xfrm>
            <a:off x="754682" y="1323096"/>
            <a:ext cx="8394429" cy="0"/>
          </a:xfrm>
          <a:prstGeom prst="line">
            <a:avLst/>
          </a:prstGeom>
          <a:noFill/>
          <a:ln w="3810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headEnd type="oval" w="lg" len="lg"/>
            <a:tailEnd type="oval" w="lg" len="lg"/>
          </a:ln>
          <a:effectLst/>
        </p:spPr>
      </p:cxnSp>
      <p:sp>
        <p:nvSpPr>
          <p:cNvPr id="24" name="Oval 23"/>
          <p:cNvSpPr/>
          <p:nvPr/>
        </p:nvSpPr>
        <p:spPr>
          <a:xfrm>
            <a:off x="406154" y="3569341"/>
            <a:ext cx="3175246" cy="3225487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76200" cap="flat" cmpd="sng" algn="ctr">
            <a:solidFill>
              <a:sysClr val="windowText" lastClr="000000">
                <a:lumMod val="20000"/>
                <a:lumOff val="80000"/>
              </a:sys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>
            <a:noAutofit/>
          </a:bodyPr>
          <a:lstStyle/>
          <a:p>
            <a:pPr marL="180890" lvl="0" indent="-180890" defTabSz="913973">
              <a:buFont typeface="Arial" pitchFamily="34" charset="0"/>
              <a:buChar char="•"/>
              <a:defRPr/>
            </a:pPr>
            <a:r>
              <a:rPr lang="mr-IN" sz="1100" b="1" kern="0" dirty="0">
                <a:solidFill>
                  <a:sysClr val="window" lastClr="FFFFFF"/>
                </a:solidFill>
              </a:rPr>
              <a:t>उत्पादक कंपनी व संबधीत अंमलबजावणी कक्ष, स्मार्ट प्रकल्प यांच्यामध्ये एक लिखीत स्वरूपात करारनामा करावा. </a:t>
            </a:r>
          </a:p>
          <a:p>
            <a:pPr marL="180890" lvl="0" indent="-180890" defTabSz="913973">
              <a:buFont typeface="Arial" pitchFamily="34" charset="0"/>
              <a:buChar char="•"/>
              <a:defRPr/>
            </a:pPr>
            <a:r>
              <a:rPr lang="mr-IN" sz="1100" b="1" kern="0" dirty="0">
                <a:solidFill>
                  <a:sysClr val="window" lastClr="FFFFFF"/>
                </a:solidFill>
              </a:rPr>
              <a:t>करारनाम्यात अंमलबजावणीतील प्रमुख कामे, भागधारकांच्या भूमिका व जबाबदाऱ्या, निधी उपलब्धतेचे टप्पे, उपप्रकल्पासाठी अपेक्षित कालावधी इ. बाबींचा तपशील असेल. </a:t>
            </a:r>
          </a:p>
          <a:p>
            <a:pPr marL="180890" lvl="0" indent="-180890" defTabSz="913973">
              <a:buFont typeface="Arial" pitchFamily="34" charset="0"/>
              <a:buChar char="•"/>
              <a:defRPr/>
            </a:pPr>
            <a:r>
              <a:rPr lang="mr-IN" sz="1100" b="1" kern="0" dirty="0">
                <a:solidFill>
                  <a:sysClr val="window" lastClr="FFFFFF"/>
                </a:solidFill>
              </a:rPr>
              <a:t>या तपशिलानुसार उत्पादक कंपनीस उपप्रकल्पाची अंमलबजावणी पूर्ण करणे अनिवार्य असेल.</a:t>
            </a:r>
          </a:p>
        </p:txBody>
      </p:sp>
      <p:sp>
        <p:nvSpPr>
          <p:cNvPr id="25" name="Oval 24"/>
          <p:cNvSpPr/>
          <p:nvPr/>
        </p:nvSpPr>
        <p:spPr>
          <a:xfrm>
            <a:off x="5867400" y="3161327"/>
            <a:ext cx="3657599" cy="3620473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76200" cap="flat" cmpd="sng" algn="ctr">
            <a:solidFill>
              <a:sysClr val="windowText" lastClr="000000">
                <a:lumMod val="20000"/>
                <a:lumOff val="80000"/>
              </a:sys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6000" rIns="36000" rtlCol="0" anchor="ctr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mr-IN" sz="1200" dirty="0">
                <a:solidFill>
                  <a:schemeClr val="bg1"/>
                </a:solidFill>
              </a:rPr>
              <a:t>मंजूरी मिळाल्यानंतर संचालक मंडळांनी सर्व सदस्य, प्रवर्तक व संचालक मंडळ यांची एकत्रित बैठक आयोजित करावी.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mr-IN" sz="1200" dirty="0">
                <a:solidFill>
                  <a:schemeClr val="bg1"/>
                </a:solidFill>
              </a:rPr>
              <a:t>या बैठकीत मंजूर व्यवसाय व व्यवसाय आराखडा उपस्थितांना सविस्तर समजावून सांगावा.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mr-IN" sz="1200" dirty="0">
                <a:solidFill>
                  <a:schemeClr val="bg1"/>
                </a:solidFill>
              </a:rPr>
              <a:t>उप्रप्रकल्पाच्या अंमलबजावणीत कोणती कामे, व संबंधीतांच्या जबाबदा-या  स्पष्ट कराव्यात.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mr-IN" sz="1200" dirty="0">
                <a:solidFill>
                  <a:schemeClr val="bg1"/>
                </a:solidFill>
              </a:rPr>
              <a:t>यामुळे अंमलबजावणी नक्की कशी होणार त्यासाठी जबाबदाऱ्यांची स्पष्टता सर्वांना  येईल.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mr-IN" sz="1200" dirty="0">
                <a:solidFill>
                  <a:schemeClr val="bg1"/>
                </a:solidFill>
              </a:rPr>
              <a:t>भांडवल उभारणीचे स्रोताबाबत सर्वसभासदांना कल्पना दयावी.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1408" y="2103130"/>
            <a:ext cx="2367135" cy="584771"/>
          </a:xfrm>
          <a:prstGeom prst="rect">
            <a:avLst/>
          </a:prstGeom>
          <a:solidFill>
            <a:srgbClr val="7CCA62">
              <a:lumMod val="60000"/>
              <a:lumOff val="40000"/>
            </a:srgbClr>
          </a:solidFill>
        </p:spPr>
        <p:txBody>
          <a:bodyPr wrap="square" lIns="91432" tIns="45718" rIns="91432" bIns="45718" rtlCol="0">
            <a:spAutoFit/>
          </a:bodyPr>
          <a:lstStyle/>
          <a:p>
            <a:pPr lvl="0" algn="ctr" defTabSz="913973"/>
            <a:r>
              <a:rPr lang="mr-IN" sz="1600" b="1" kern="0" dirty="0">
                <a:solidFill>
                  <a:prstClr val="black"/>
                </a:solidFill>
                <a:latin typeface="Century Gothic" pitchFamily="34" charset="0"/>
                <a:cs typeface="Arial" panose="020B0604020202020204" pitchFamily="34" charset="0"/>
              </a:rPr>
              <a:t>उपप्रकल्प अंमलबजावणीचा करारनामा –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12770" y="2103130"/>
            <a:ext cx="2656006" cy="584771"/>
          </a:xfrm>
          <a:prstGeom prst="rect">
            <a:avLst/>
          </a:prstGeom>
          <a:solidFill>
            <a:srgbClr val="7CCA62">
              <a:lumMod val="60000"/>
              <a:lumOff val="40000"/>
            </a:srgbClr>
          </a:solidFill>
        </p:spPr>
        <p:txBody>
          <a:bodyPr wrap="square" lIns="91432" tIns="45718" rIns="91432" bIns="45718" rtlCol="0">
            <a:spAutoFit/>
          </a:bodyPr>
          <a:lstStyle>
            <a:defPPr>
              <a:defRPr lang="en-US"/>
            </a:defPPr>
            <a:lvl1pPr lvl="0" algn="ctr" defTabSz="913973">
              <a:defRPr sz="1600" b="1" kern="0">
                <a:solidFill>
                  <a:prstClr val="black"/>
                </a:solidFill>
                <a:latin typeface="Century Gothic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उत्पादक</a:t>
            </a:r>
            <a:r>
              <a:rPr lang="en-US" dirty="0"/>
              <a:t> </a:t>
            </a:r>
            <a:r>
              <a:rPr lang="en-US" dirty="0" err="1"/>
              <a:t>कंपनी</a:t>
            </a:r>
            <a:r>
              <a:rPr lang="en-US" dirty="0"/>
              <a:t> व </a:t>
            </a:r>
            <a:r>
              <a:rPr lang="en-US" dirty="0" err="1"/>
              <a:t>सदस्य</a:t>
            </a:r>
            <a:r>
              <a:rPr lang="en-US" dirty="0"/>
              <a:t> </a:t>
            </a:r>
            <a:r>
              <a:rPr lang="en-US" dirty="0" err="1"/>
              <a:t>यांच्यातील</a:t>
            </a:r>
            <a:r>
              <a:rPr lang="en-US" dirty="0"/>
              <a:t> </a:t>
            </a:r>
            <a:r>
              <a:rPr lang="en-US" dirty="0" err="1"/>
              <a:t>बैठकीचे</a:t>
            </a:r>
            <a:r>
              <a:rPr lang="en-US" dirty="0"/>
              <a:t> </a:t>
            </a:r>
            <a:r>
              <a:rPr lang="en-US" dirty="0" err="1"/>
              <a:t>आयोजन</a:t>
            </a:r>
            <a:r>
              <a:rPr lang="en-US" dirty="0"/>
              <a:t> – 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821061" y="1323096"/>
            <a:ext cx="8394429" cy="0"/>
          </a:xfrm>
          <a:prstGeom prst="line">
            <a:avLst/>
          </a:prstGeom>
          <a:noFill/>
          <a:ln w="3810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headEnd type="oval" w="lg" len="lg"/>
            <a:tailEnd type="oval" w="lg" len="lg"/>
          </a:ln>
          <a:effectLst/>
        </p:spPr>
      </p:cxn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0" y="24582"/>
            <a:ext cx="9906000" cy="737419"/>
          </a:xfrm>
          <a:solidFill>
            <a:srgbClr val="FFF2B9"/>
          </a:solidFill>
        </p:spPr>
        <p:txBody>
          <a:bodyPr>
            <a:normAutofit/>
          </a:bodyPr>
          <a:lstStyle/>
          <a:p>
            <a:r>
              <a:rPr lang="en-US" sz="3200" b="1" dirty="0" err="1"/>
              <a:t>उपप्रकल्प</a:t>
            </a:r>
            <a:r>
              <a:rPr lang="en-US" sz="3200" b="1" dirty="0"/>
              <a:t> </a:t>
            </a:r>
            <a:r>
              <a:rPr lang="en-US" sz="3200" b="1" dirty="0" err="1"/>
              <a:t>अंमलबजावणीतील</a:t>
            </a:r>
            <a:r>
              <a:rPr lang="en-US" sz="3200" b="1" dirty="0"/>
              <a:t> </a:t>
            </a:r>
            <a:r>
              <a:rPr lang="en-US" sz="3200" b="1" dirty="0" err="1"/>
              <a:t>विविध</a:t>
            </a:r>
            <a:r>
              <a:rPr lang="en-US" sz="3200" b="1" dirty="0"/>
              <a:t> </a:t>
            </a:r>
            <a:r>
              <a:rPr lang="en-US" sz="3200" b="1" dirty="0" err="1"/>
              <a:t>कामे</a:t>
            </a:r>
            <a:r>
              <a:rPr lang="en-US" sz="3200" b="1" dirty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3821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1066800" y="152400"/>
            <a:ext cx="6604205" cy="6602361"/>
            <a:chOff x="1244395" y="152400"/>
            <a:chExt cx="6604205" cy="6602361"/>
          </a:xfrm>
        </p:grpSpPr>
        <p:sp>
          <p:nvSpPr>
            <p:cNvPr id="29" name="Octagon 28"/>
            <p:cNvSpPr/>
            <p:nvPr/>
          </p:nvSpPr>
          <p:spPr>
            <a:xfrm>
              <a:off x="4549263" y="1790700"/>
              <a:ext cx="1638300" cy="1638300"/>
            </a:xfrm>
            <a:prstGeom prst="octagon">
              <a:avLst/>
            </a:prstGeom>
            <a:solidFill>
              <a:srgbClr val="FECE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निधी उपयोगिता प्रमाणपत्र सादर करणे </a:t>
              </a:r>
            </a:p>
          </p:txBody>
        </p:sp>
        <p:sp>
          <p:nvSpPr>
            <p:cNvPr id="31" name="Octagon 30"/>
            <p:cNvSpPr/>
            <p:nvPr/>
          </p:nvSpPr>
          <p:spPr>
            <a:xfrm>
              <a:off x="4549263" y="152400"/>
              <a:ext cx="1638300" cy="1638300"/>
            </a:xfrm>
            <a:prstGeom prst="octagon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जागेची साफसफाई व जमीन तयारी </a:t>
              </a:r>
            </a:p>
          </p:txBody>
        </p:sp>
        <p:sp>
          <p:nvSpPr>
            <p:cNvPr id="32" name="Octagon 31"/>
            <p:cNvSpPr/>
            <p:nvPr/>
          </p:nvSpPr>
          <p:spPr>
            <a:xfrm>
              <a:off x="6191250" y="1790700"/>
              <a:ext cx="1638300" cy="1638300"/>
            </a:xfrm>
            <a:prstGeom prst="octagon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1400" dirty="0">
                  <a:solidFill>
                    <a:schemeClr val="bg1"/>
                  </a:solidFill>
                </a:rPr>
                <a:t>बांधकाम पर्यवेक्षण व मापन पुस्तिका (एमबी रेकॉर्डींग) भरणे </a:t>
              </a:r>
            </a:p>
          </p:txBody>
        </p:sp>
        <p:sp>
          <p:nvSpPr>
            <p:cNvPr id="33" name="Octagon 32"/>
            <p:cNvSpPr/>
            <p:nvPr/>
          </p:nvSpPr>
          <p:spPr>
            <a:xfrm>
              <a:off x="4549263" y="3429000"/>
              <a:ext cx="1638300" cy="1638300"/>
            </a:xfrm>
            <a:prstGeom prst="octagon">
              <a:avLst/>
            </a:prstGeom>
            <a:solidFill>
              <a:srgbClr val="FECE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वेळोवेळी अहवाल पाठवणे </a:t>
              </a:r>
            </a:p>
          </p:txBody>
        </p:sp>
        <p:sp>
          <p:nvSpPr>
            <p:cNvPr id="34" name="Octagon 33"/>
            <p:cNvSpPr/>
            <p:nvPr/>
          </p:nvSpPr>
          <p:spPr>
            <a:xfrm>
              <a:off x="2899902" y="1790700"/>
              <a:ext cx="1638300" cy="1638300"/>
            </a:xfrm>
            <a:prstGeom prst="octagon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मशिनरी चालविण्याचे प्रशिक्षण </a:t>
              </a:r>
            </a:p>
          </p:txBody>
        </p:sp>
        <p:sp>
          <p:nvSpPr>
            <p:cNvPr id="35" name="Octagon 34"/>
            <p:cNvSpPr/>
            <p:nvPr/>
          </p:nvSpPr>
          <p:spPr>
            <a:xfrm>
              <a:off x="6210300" y="3448050"/>
              <a:ext cx="1638300" cy="1638300"/>
            </a:xfrm>
            <a:prstGeom prst="octagon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1600" dirty="0">
                  <a:solidFill>
                    <a:schemeClr val="bg1"/>
                  </a:solidFill>
                </a:rPr>
                <a:t>मशिनरी खरेदीसाठी उत्पादक अथवा पुरवठादार यांचा शोध </a:t>
              </a:r>
            </a:p>
          </p:txBody>
        </p:sp>
        <p:sp>
          <p:nvSpPr>
            <p:cNvPr id="36" name="Octagon 35"/>
            <p:cNvSpPr/>
            <p:nvPr/>
          </p:nvSpPr>
          <p:spPr>
            <a:xfrm>
              <a:off x="2895600" y="3448050"/>
              <a:ext cx="1638300" cy="1638300"/>
            </a:xfrm>
            <a:prstGeom prst="octagon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1600" dirty="0">
                  <a:solidFill>
                    <a:schemeClr val="bg1"/>
                  </a:solidFill>
                </a:rPr>
                <a:t>मशिनरी बसवणे व चाचणी घेणे (ट्रायल रन)</a:t>
              </a:r>
            </a:p>
          </p:txBody>
        </p:sp>
        <p:sp>
          <p:nvSpPr>
            <p:cNvPr id="37" name="Octagon 36"/>
            <p:cNvSpPr/>
            <p:nvPr/>
          </p:nvSpPr>
          <p:spPr>
            <a:xfrm>
              <a:off x="2899902" y="152400"/>
              <a:ext cx="1638300" cy="1638300"/>
            </a:xfrm>
            <a:prstGeom prst="octagon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1600" dirty="0">
                  <a:solidFill>
                    <a:schemeClr val="bg1"/>
                  </a:solidFill>
                </a:rPr>
                <a:t>प्रस्तावित बांधकामाची आरेखन व अंदाजपत्रक</a:t>
              </a:r>
            </a:p>
          </p:txBody>
        </p:sp>
        <p:sp>
          <p:nvSpPr>
            <p:cNvPr id="38" name="Octagon 37"/>
            <p:cNvSpPr/>
            <p:nvPr/>
          </p:nvSpPr>
          <p:spPr>
            <a:xfrm>
              <a:off x="6210300" y="152400"/>
              <a:ext cx="1638300" cy="1638300"/>
            </a:xfrm>
            <a:prstGeom prst="octagon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बांधकामाचे लाईन आऊट </a:t>
              </a:r>
            </a:p>
          </p:txBody>
        </p:sp>
        <p:sp>
          <p:nvSpPr>
            <p:cNvPr id="39" name="Octagon 38"/>
            <p:cNvSpPr/>
            <p:nvPr/>
          </p:nvSpPr>
          <p:spPr>
            <a:xfrm>
              <a:off x="4520995" y="5067300"/>
              <a:ext cx="1638300" cy="1638300"/>
            </a:xfrm>
            <a:prstGeom prst="octagon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मशिनरी, फर्निचर, संगणक इ. खरेदी </a:t>
              </a:r>
            </a:p>
          </p:txBody>
        </p:sp>
        <p:sp>
          <p:nvSpPr>
            <p:cNvPr id="40" name="Octagon 39"/>
            <p:cNvSpPr/>
            <p:nvPr/>
          </p:nvSpPr>
          <p:spPr>
            <a:xfrm>
              <a:off x="1245010" y="1790700"/>
              <a:ext cx="1638300" cy="1638300"/>
            </a:xfrm>
            <a:prstGeom prst="octag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अभियंत्याची निवड/मनुष्यबळाची नेमणूक </a:t>
              </a:r>
            </a:p>
          </p:txBody>
        </p:sp>
        <p:sp>
          <p:nvSpPr>
            <p:cNvPr id="41" name="Octagon 40"/>
            <p:cNvSpPr/>
            <p:nvPr/>
          </p:nvSpPr>
          <p:spPr>
            <a:xfrm>
              <a:off x="1245010" y="3459480"/>
              <a:ext cx="1638300" cy="1638300"/>
            </a:xfrm>
            <a:prstGeom prst="octag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संपादन समितीचे गठण </a:t>
              </a:r>
            </a:p>
          </p:txBody>
        </p:sp>
        <p:sp>
          <p:nvSpPr>
            <p:cNvPr id="42" name="Octagon 41"/>
            <p:cNvSpPr/>
            <p:nvPr/>
          </p:nvSpPr>
          <p:spPr>
            <a:xfrm>
              <a:off x="6187563" y="5086350"/>
              <a:ext cx="1638300" cy="1638300"/>
            </a:xfrm>
            <a:prstGeom prst="octagon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मशिनरी निवडीचा अभ्यास</a:t>
              </a:r>
            </a:p>
          </p:txBody>
        </p:sp>
        <p:sp>
          <p:nvSpPr>
            <p:cNvPr id="43" name="Octagon 42"/>
            <p:cNvSpPr/>
            <p:nvPr/>
          </p:nvSpPr>
          <p:spPr>
            <a:xfrm>
              <a:off x="2882695" y="5086350"/>
              <a:ext cx="1638300" cy="1638300"/>
            </a:xfrm>
            <a:prstGeom prst="octagon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sz="1600" dirty="0">
                  <a:solidFill>
                    <a:schemeClr val="bg1"/>
                  </a:solidFill>
                </a:rPr>
                <a:t>गरजेनुसार व मार्गदर्शक सुत्रानुसार निधीची मागणी</a:t>
              </a:r>
            </a:p>
          </p:txBody>
        </p:sp>
        <p:sp>
          <p:nvSpPr>
            <p:cNvPr id="44" name="Octagon 43"/>
            <p:cNvSpPr/>
            <p:nvPr/>
          </p:nvSpPr>
          <p:spPr>
            <a:xfrm>
              <a:off x="1245010" y="152400"/>
              <a:ext cx="1638300" cy="1638300"/>
            </a:xfrm>
            <a:prstGeom prst="octag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बांधकामासाठी ठेकेदाराची निवड </a:t>
              </a:r>
            </a:p>
          </p:txBody>
        </p:sp>
        <p:sp>
          <p:nvSpPr>
            <p:cNvPr id="48" name="Octagon 47"/>
            <p:cNvSpPr/>
            <p:nvPr/>
          </p:nvSpPr>
          <p:spPr>
            <a:xfrm>
              <a:off x="1244395" y="5116461"/>
              <a:ext cx="1638300" cy="1638300"/>
            </a:xfrm>
            <a:prstGeom prst="octag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mr-IN" dirty="0">
                  <a:solidFill>
                    <a:schemeClr val="bg1"/>
                  </a:solidFill>
                </a:rPr>
                <a:t>क्षमता वर्धन</a:t>
              </a:r>
            </a:p>
          </p:txBody>
        </p:sp>
      </p:grpSp>
      <p:sp>
        <p:nvSpPr>
          <p:cNvPr id="50" name="Title 1"/>
          <p:cNvSpPr txBox="1">
            <a:spLocks/>
          </p:cNvSpPr>
          <p:nvPr/>
        </p:nvSpPr>
        <p:spPr>
          <a:xfrm rot="5400000">
            <a:off x="5832986" y="2814484"/>
            <a:ext cx="6821129" cy="1265903"/>
          </a:xfrm>
          <a:prstGeom prst="rect">
            <a:avLst/>
          </a:prstGeom>
          <a:solidFill>
            <a:srgbClr val="FFF2B9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 smtClean="0"/>
              <a:t>उपप्रकल्प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अंमलबजावणीतील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विविध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कामे</a:t>
            </a:r>
            <a:r>
              <a:rPr lang="en-US" sz="3200" b="1" dirty="0" smtClean="0"/>
              <a:t> </a:t>
            </a:r>
            <a:endParaRPr lang="mr-IN" sz="3200" dirty="0"/>
          </a:p>
        </p:txBody>
      </p:sp>
    </p:spTree>
    <p:extLst>
      <p:ext uri="{BB962C8B-B14F-4D97-AF65-F5344CB8AC3E}">
        <p14:creationId xmlns:p14="http://schemas.microsoft.com/office/powerpoint/2010/main" val="854866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0" y="1066800"/>
            <a:ext cx="4953000" cy="5791200"/>
          </a:xfrm>
          <a:prstGeom prst="rect">
            <a:avLst/>
          </a:prstGeom>
          <a:solidFill>
            <a:srgbClr val="FFD5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53000" y="1066800"/>
            <a:ext cx="4953000" cy="5791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33184" y="1167211"/>
            <a:ext cx="4833784" cy="5690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dirty="0" err="1"/>
              <a:t>क्षमता</a:t>
            </a:r>
            <a:r>
              <a:rPr lang="en-US" sz="1700" b="1" dirty="0"/>
              <a:t> </a:t>
            </a:r>
            <a:r>
              <a:rPr lang="en-US" sz="1700" b="1" dirty="0" err="1" smtClean="0"/>
              <a:t>वर्धन</a:t>
            </a:r>
            <a:endParaRPr lang="en-US" sz="1700" b="1" dirty="0"/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उपप्रकल्पाच्या</a:t>
            </a:r>
            <a:r>
              <a:rPr lang="en-US" sz="1700" dirty="0"/>
              <a:t> </a:t>
            </a:r>
            <a:r>
              <a:rPr lang="en-US" sz="1700" dirty="0" err="1"/>
              <a:t>अंमलबजावणीतील</a:t>
            </a:r>
            <a:r>
              <a:rPr lang="en-US" sz="1700" dirty="0"/>
              <a:t> </a:t>
            </a:r>
            <a:r>
              <a:rPr lang="en-US" sz="1700" dirty="0" err="1"/>
              <a:t>हा</a:t>
            </a:r>
            <a:r>
              <a:rPr lang="en-US" sz="1700" dirty="0"/>
              <a:t> </a:t>
            </a:r>
            <a:r>
              <a:rPr lang="en-US" sz="1700" dirty="0" err="1"/>
              <a:t>एक</a:t>
            </a:r>
            <a:r>
              <a:rPr lang="en-US" sz="1700" dirty="0"/>
              <a:t> </a:t>
            </a:r>
            <a:r>
              <a:rPr lang="en-US" sz="1700" dirty="0" err="1"/>
              <a:t>महत्वाचा</a:t>
            </a:r>
            <a:r>
              <a:rPr lang="en-US" sz="1700" dirty="0"/>
              <a:t> </a:t>
            </a:r>
            <a:r>
              <a:rPr lang="en-US" sz="1700" dirty="0" err="1"/>
              <a:t>टप्पा</a:t>
            </a:r>
            <a:r>
              <a:rPr lang="en-US" sz="1700" dirty="0"/>
              <a:t>.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सर्व</a:t>
            </a:r>
            <a:r>
              <a:rPr lang="en-US" sz="1700" dirty="0"/>
              <a:t> </a:t>
            </a:r>
            <a:r>
              <a:rPr lang="en-US" sz="1700" dirty="0" err="1"/>
              <a:t>भागधारकांचे</a:t>
            </a:r>
            <a:r>
              <a:rPr lang="en-US" sz="1700" dirty="0"/>
              <a:t> </a:t>
            </a:r>
            <a:r>
              <a:rPr lang="en-US" sz="1700" dirty="0" err="1"/>
              <a:t>प्रबोधन</a:t>
            </a:r>
            <a:r>
              <a:rPr lang="en-US" sz="1700" dirty="0"/>
              <a:t> - </a:t>
            </a:r>
            <a:r>
              <a:rPr lang="en-US" sz="1700" dirty="0" err="1"/>
              <a:t>मार्गदर्शक</a:t>
            </a:r>
            <a:r>
              <a:rPr lang="en-US" sz="1700" dirty="0"/>
              <a:t> </a:t>
            </a:r>
            <a:r>
              <a:rPr lang="en-US" sz="1700" dirty="0" err="1"/>
              <a:t>सुत्रे</a:t>
            </a:r>
            <a:r>
              <a:rPr lang="en-US" sz="1700" dirty="0"/>
              <a:t>, </a:t>
            </a:r>
            <a:r>
              <a:rPr lang="en-US" sz="1700" dirty="0" err="1"/>
              <a:t>निवडलेला</a:t>
            </a:r>
            <a:r>
              <a:rPr lang="en-US" sz="1700" dirty="0"/>
              <a:t> </a:t>
            </a:r>
            <a:r>
              <a:rPr lang="en-US" sz="1700" dirty="0" err="1"/>
              <a:t>व्यवसाय</a:t>
            </a:r>
            <a:r>
              <a:rPr lang="en-US" sz="1700" dirty="0"/>
              <a:t>, </a:t>
            </a:r>
            <a:r>
              <a:rPr lang="en-US" sz="1700" dirty="0" err="1"/>
              <a:t>व्यवसाय</a:t>
            </a:r>
            <a:r>
              <a:rPr lang="en-US" sz="1700" dirty="0"/>
              <a:t> </a:t>
            </a:r>
            <a:r>
              <a:rPr lang="en-US" sz="1700" dirty="0" err="1"/>
              <a:t>उभा</a:t>
            </a:r>
            <a:r>
              <a:rPr lang="en-US" sz="1700" dirty="0"/>
              <a:t> </a:t>
            </a:r>
            <a:r>
              <a:rPr lang="en-US" sz="1700" dirty="0" err="1"/>
              <a:t>करण्यातील</a:t>
            </a:r>
            <a:r>
              <a:rPr lang="en-US" sz="1700" dirty="0"/>
              <a:t> </a:t>
            </a:r>
            <a:r>
              <a:rPr lang="en-US" sz="1700" dirty="0" err="1"/>
              <a:t>टप्पे</a:t>
            </a:r>
            <a:r>
              <a:rPr lang="en-US" sz="1700" dirty="0"/>
              <a:t>, </a:t>
            </a:r>
            <a:r>
              <a:rPr lang="en-US" sz="1700" dirty="0" err="1"/>
              <a:t>सहभागी</a:t>
            </a:r>
            <a:r>
              <a:rPr lang="en-US" sz="1700" dirty="0"/>
              <a:t> </a:t>
            </a:r>
            <a:r>
              <a:rPr lang="en-US" sz="1700" dirty="0" err="1"/>
              <a:t>भागधारकांच्या</a:t>
            </a:r>
            <a:r>
              <a:rPr lang="en-US" sz="1700" dirty="0"/>
              <a:t> </a:t>
            </a:r>
            <a:r>
              <a:rPr lang="en-US" sz="1700" dirty="0" err="1"/>
              <a:t>भूमिका</a:t>
            </a:r>
            <a:r>
              <a:rPr lang="en-US" sz="1700" dirty="0"/>
              <a:t> व </a:t>
            </a:r>
            <a:r>
              <a:rPr lang="en-US" sz="1700" dirty="0" err="1"/>
              <a:t>जबाबदाऱ्याआवश्यक</a:t>
            </a:r>
            <a:r>
              <a:rPr lang="en-US" sz="1700" dirty="0"/>
              <a:t> </a:t>
            </a:r>
            <a:r>
              <a:rPr lang="en-US" sz="1700" dirty="0" err="1"/>
              <a:t>निधी</a:t>
            </a:r>
            <a:r>
              <a:rPr lang="en-US" sz="1700" dirty="0"/>
              <a:t> व </a:t>
            </a:r>
            <a:r>
              <a:rPr lang="en-US" sz="1700" dirty="0" err="1"/>
              <a:t>त्याचे</a:t>
            </a:r>
            <a:r>
              <a:rPr lang="en-US" sz="1700" dirty="0"/>
              <a:t> </a:t>
            </a:r>
            <a:r>
              <a:rPr lang="en-US" sz="1700" dirty="0" err="1"/>
              <a:t>स्रोत</a:t>
            </a:r>
            <a:r>
              <a:rPr lang="en-US" sz="1700" dirty="0"/>
              <a:t>, </a:t>
            </a:r>
            <a:r>
              <a:rPr lang="en-US" sz="1700" dirty="0" err="1"/>
              <a:t>संभाव्य</a:t>
            </a:r>
            <a:r>
              <a:rPr lang="en-US" sz="1700" dirty="0"/>
              <a:t> </a:t>
            </a:r>
            <a:r>
              <a:rPr lang="en-US" sz="1700" dirty="0" err="1"/>
              <a:t>फायदे</a:t>
            </a:r>
            <a:r>
              <a:rPr lang="en-US" sz="1700" dirty="0"/>
              <a:t> इ. </a:t>
            </a:r>
            <a:r>
              <a:rPr lang="en-US" sz="1700" dirty="0" err="1"/>
              <a:t>बाबी</a:t>
            </a:r>
            <a:r>
              <a:rPr lang="en-US" sz="1700" dirty="0"/>
              <a:t> </a:t>
            </a:r>
            <a:r>
              <a:rPr lang="en-US" sz="1700" dirty="0" err="1"/>
              <a:t>चा</a:t>
            </a:r>
            <a:r>
              <a:rPr lang="en-US" sz="1700" dirty="0"/>
              <a:t> </a:t>
            </a:r>
            <a:r>
              <a:rPr lang="en-US" sz="1700" dirty="0" err="1"/>
              <a:t>समावेश</a:t>
            </a:r>
            <a:r>
              <a:rPr lang="en-US" sz="1700" dirty="0"/>
              <a:t> </a:t>
            </a:r>
            <a:r>
              <a:rPr lang="en-US" sz="1700" dirty="0" err="1"/>
              <a:t>असावा</a:t>
            </a:r>
            <a:r>
              <a:rPr lang="en-US" sz="1700" dirty="0"/>
              <a:t>.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उपप्रकल्पाच्या</a:t>
            </a:r>
            <a:r>
              <a:rPr lang="en-US" sz="1700" dirty="0"/>
              <a:t> </a:t>
            </a:r>
            <a:r>
              <a:rPr lang="en-US" sz="1700" dirty="0" err="1"/>
              <a:t>अंमलबजावणीशी</a:t>
            </a:r>
            <a:r>
              <a:rPr lang="en-US" sz="1700" dirty="0"/>
              <a:t> </a:t>
            </a:r>
            <a:r>
              <a:rPr lang="en-US" sz="1700" dirty="0" err="1"/>
              <a:t>संबंधीत</a:t>
            </a:r>
            <a:r>
              <a:rPr lang="en-US" sz="1700" dirty="0"/>
              <a:t> </a:t>
            </a:r>
            <a:r>
              <a:rPr lang="en-US" sz="1700" dirty="0" err="1"/>
              <a:t>सर्व</a:t>
            </a:r>
            <a:r>
              <a:rPr lang="en-US" sz="1700" dirty="0"/>
              <a:t> </a:t>
            </a:r>
            <a:r>
              <a:rPr lang="en-US" sz="1700" dirty="0" err="1"/>
              <a:t>घटकांचे</a:t>
            </a:r>
            <a:r>
              <a:rPr lang="en-US" sz="1700" dirty="0"/>
              <a:t> </a:t>
            </a:r>
            <a:r>
              <a:rPr lang="en-US" sz="1700" dirty="0" err="1"/>
              <a:t>सविस्तर</a:t>
            </a:r>
            <a:r>
              <a:rPr lang="en-US" sz="1700" dirty="0"/>
              <a:t> </a:t>
            </a:r>
            <a:r>
              <a:rPr lang="en-US" sz="1700" dirty="0" err="1"/>
              <a:t>प्रशिक्षण</a:t>
            </a:r>
            <a:r>
              <a:rPr lang="en-US" sz="1700" dirty="0"/>
              <a:t> </a:t>
            </a:r>
            <a:r>
              <a:rPr lang="en-US" sz="1700" dirty="0" err="1"/>
              <a:t>अपेक्षित</a:t>
            </a:r>
            <a:r>
              <a:rPr lang="en-US" sz="1700" dirty="0"/>
              <a:t>. (</a:t>
            </a:r>
            <a:r>
              <a:rPr lang="en-US" sz="1700" dirty="0" err="1"/>
              <a:t>संचालक</a:t>
            </a:r>
            <a:r>
              <a:rPr lang="en-US" sz="1700" dirty="0"/>
              <a:t> </a:t>
            </a:r>
            <a:r>
              <a:rPr lang="en-US" sz="1700" dirty="0" err="1"/>
              <a:t>मंडळ</a:t>
            </a:r>
            <a:r>
              <a:rPr lang="en-US" sz="1700" dirty="0"/>
              <a:t>, </a:t>
            </a:r>
            <a:r>
              <a:rPr lang="en-US" sz="1700" dirty="0" err="1"/>
              <a:t>सदस्य</a:t>
            </a:r>
            <a:r>
              <a:rPr lang="en-US" sz="1700" dirty="0"/>
              <a:t>, </a:t>
            </a:r>
            <a:r>
              <a:rPr lang="en-US" sz="1700" dirty="0" err="1"/>
              <a:t>कर्मचारी</a:t>
            </a:r>
            <a:r>
              <a:rPr lang="en-US" sz="1700" dirty="0"/>
              <a:t>)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प्रशिक्षणांचे</a:t>
            </a:r>
            <a:r>
              <a:rPr lang="en-US" sz="1700" dirty="0"/>
              <a:t> </a:t>
            </a:r>
            <a:r>
              <a:rPr lang="en-US" sz="1700" dirty="0" err="1"/>
              <a:t>आयोजन</a:t>
            </a:r>
            <a:r>
              <a:rPr lang="en-US" sz="1700" dirty="0"/>
              <a:t> </a:t>
            </a:r>
            <a:r>
              <a:rPr lang="en-US" sz="1700" dirty="0" err="1"/>
              <a:t>स्मार्ट</a:t>
            </a:r>
            <a:r>
              <a:rPr lang="en-US" sz="1700" dirty="0"/>
              <a:t> </a:t>
            </a:r>
            <a:r>
              <a:rPr lang="en-US" sz="1700" dirty="0" err="1"/>
              <a:t>कार्यालय</a:t>
            </a:r>
            <a:r>
              <a:rPr lang="en-US" sz="1700" dirty="0"/>
              <a:t> </a:t>
            </a:r>
            <a:r>
              <a:rPr lang="en-US" sz="1700" dirty="0" err="1"/>
              <a:t>किंवा</a:t>
            </a:r>
            <a:r>
              <a:rPr lang="en-US" sz="1700" dirty="0"/>
              <a:t> </a:t>
            </a:r>
            <a:r>
              <a:rPr lang="en-US" sz="1700" dirty="0" err="1"/>
              <a:t>जिल्हा</a:t>
            </a:r>
            <a:r>
              <a:rPr lang="en-US" sz="1700" dirty="0"/>
              <a:t> </a:t>
            </a:r>
            <a:r>
              <a:rPr lang="en-US" sz="1700" dirty="0" err="1"/>
              <a:t>यंत्रणेमार्फत</a:t>
            </a:r>
            <a:r>
              <a:rPr lang="en-US" sz="1700" dirty="0"/>
              <a:t> </a:t>
            </a:r>
            <a:r>
              <a:rPr lang="en-US" sz="1700" dirty="0" err="1"/>
              <a:t>होईल</a:t>
            </a:r>
            <a:r>
              <a:rPr lang="en-US" sz="1700" dirty="0"/>
              <a:t>.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953000" y="1219200"/>
            <a:ext cx="4724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/>
              <a:t>संपादन</a:t>
            </a:r>
            <a:r>
              <a:rPr lang="en-US" b="1" dirty="0"/>
              <a:t> </a:t>
            </a:r>
            <a:r>
              <a:rPr lang="en-US" b="1" dirty="0" err="1"/>
              <a:t>समितीचे</a:t>
            </a:r>
            <a:r>
              <a:rPr lang="en-US" b="1" dirty="0"/>
              <a:t> </a:t>
            </a:r>
            <a:r>
              <a:rPr lang="en-US" b="1" dirty="0" err="1"/>
              <a:t>गठण</a:t>
            </a:r>
            <a:r>
              <a:rPr lang="en-US" b="1" dirty="0"/>
              <a:t>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उपप्रकल्पातील</a:t>
            </a:r>
            <a:r>
              <a:rPr lang="en-US" dirty="0"/>
              <a:t> </a:t>
            </a:r>
            <a:r>
              <a:rPr lang="en-US" dirty="0" err="1"/>
              <a:t>साहित्याची</a:t>
            </a:r>
            <a:r>
              <a:rPr lang="en-US" dirty="0"/>
              <a:t> </a:t>
            </a:r>
            <a:r>
              <a:rPr lang="en-US" dirty="0" err="1"/>
              <a:t>खरेदी</a:t>
            </a:r>
            <a:r>
              <a:rPr lang="en-US" dirty="0"/>
              <a:t> </a:t>
            </a:r>
            <a:r>
              <a:rPr lang="en-US" dirty="0" err="1"/>
              <a:t>हा</a:t>
            </a:r>
            <a:r>
              <a:rPr lang="en-US" dirty="0"/>
              <a:t> </a:t>
            </a:r>
            <a:r>
              <a:rPr lang="en-US" dirty="0" err="1"/>
              <a:t>एक</a:t>
            </a:r>
            <a:r>
              <a:rPr lang="en-US" dirty="0"/>
              <a:t> </a:t>
            </a:r>
            <a:r>
              <a:rPr lang="en-US" dirty="0" err="1"/>
              <a:t>महत्वाचा</a:t>
            </a:r>
            <a:r>
              <a:rPr lang="en-US" dirty="0"/>
              <a:t> </a:t>
            </a:r>
            <a:r>
              <a:rPr lang="en-US" dirty="0" err="1"/>
              <a:t>भाग</a:t>
            </a:r>
            <a:r>
              <a:rPr lang="en-US" dirty="0"/>
              <a:t> </a:t>
            </a:r>
            <a:r>
              <a:rPr lang="en-US" dirty="0" err="1"/>
              <a:t>असणार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खरेदीसाठी</a:t>
            </a:r>
            <a:r>
              <a:rPr lang="en-US" dirty="0"/>
              <a:t> </a:t>
            </a:r>
            <a:r>
              <a:rPr lang="en-US" dirty="0" err="1"/>
              <a:t>उपप्रकल्प</a:t>
            </a:r>
            <a:r>
              <a:rPr lang="en-US" dirty="0"/>
              <a:t> </a:t>
            </a:r>
            <a:r>
              <a:rPr lang="en-US" dirty="0" err="1"/>
              <a:t>पातळीवर</a:t>
            </a:r>
            <a:r>
              <a:rPr lang="en-US" dirty="0"/>
              <a:t> </a:t>
            </a:r>
            <a:r>
              <a:rPr lang="en-US" dirty="0" err="1"/>
              <a:t>एका</a:t>
            </a:r>
            <a:r>
              <a:rPr lang="en-US" dirty="0"/>
              <a:t> </a:t>
            </a:r>
            <a:r>
              <a:rPr lang="en-US" dirty="0" err="1"/>
              <a:t>संपादन</a:t>
            </a:r>
            <a:r>
              <a:rPr lang="en-US" dirty="0"/>
              <a:t> </a:t>
            </a:r>
            <a:r>
              <a:rPr lang="en-US" dirty="0" err="1"/>
              <a:t>समितीचे</a:t>
            </a:r>
            <a:r>
              <a:rPr lang="en-US" dirty="0"/>
              <a:t> </a:t>
            </a:r>
            <a:r>
              <a:rPr lang="en-US" dirty="0" err="1"/>
              <a:t>गठण</a:t>
            </a:r>
            <a:r>
              <a:rPr lang="en-US" dirty="0"/>
              <a:t> </a:t>
            </a:r>
            <a:r>
              <a:rPr lang="en-US" dirty="0" err="1"/>
              <a:t>करणे</a:t>
            </a:r>
            <a:r>
              <a:rPr lang="en-US" dirty="0"/>
              <a:t> </a:t>
            </a:r>
            <a:r>
              <a:rPr lang="en-US" dirty="0" err="1"/>
              <a:t>अपेक्षित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समितीचे</a:t>
            </a:r>
            <a:r>
              <a:rPr lang="en-US" dirty="0"/>
              <a:t> </a:t>
            </a:r>
            <a:r>
              <a:rPr lang="en-US" dirty="0" err="1"/>
              <a:t>त्वरित</a:t>
            </a:r>
            <a:r>
              <a:rPr lang="en-US" dirty="0"/>
              <a:t> </a:t>
            </a:r>
            <a:r>
              <a:rPr lang="en-US" dirty="0" err="1"/>
              <a:t>गठण</a:t>
            </a:r>
            <a:r>
              <a:rPr lang="en-US" dirty="0"/>
              <a:t> </a:t>
            </a:r>
            <a:r>
              <a:rPr lang="en-US" dirty="0" err="1"/>
              <a:t>करून</a:t>
            </a:r>
            <a:r>
              <a:rPr lang="en-US" dirty="0"/>
              <a:t> </a:t>
            </a:r>
            <a:r>
              <a:rPr lang="en-US" dirty="0" err="1"/>
              <a:t>उपप्रकल्पासाठी</a:t>
            </a:r>
            <a:r>
              <a:rPr lang="en-US" dirty="0"/>
              <a:t> </a:t>
            </a:r>
            <a:r>
              <a:rPr lang="en-US" dirty="0" err="1"/>
              <a:t>लागणाऱ्या</a:t>
            </a:r>
            <a:r>
              <a:rPr lang="en-US" dirty="0"/>
              <a:t> </a:t>
            </a:r>
            <a:r>
              <a:rPr lang="en-US" dirty="0" err="1"/>
              <a:t>साहित्याची</a:t>
            </a:r>
            <a:r>
              <a:rPr lang="en-US" dirty="0"/>
              <a:t> </a:t>
            </a:r>
            <a:r>
              <a:rPr lang="en-US" dirty="0" err="1"/>
              <a:t>खरेदी</a:t>
            </a:r>
            <a:r>
              <a:rPr lang="en-US" dirty="0"/>
              <a:t> </a:t>
            </a:r>
            <a:r>
              <a:rPr lang="en-US" dirty="0" err="1"/>
              <a:t>संपादन</a:t>
            </a:r>
            <a:r>
              <a:rPr lang="en-US" dirty="0"/>
              <a:t> </a:t>
            </a:r>
            <a:r>
              <a:rPr lang="en-US" dirty="0" err="1"/>
              <a:t>समितीमार्फत</a:t>
            </a:r>
            <a:r>
              <a:rPr lang="en-US" dirty="0"/>
              <a:t> </a:t>
            </a:r>
            <a:r>
              <a:rPr lang="en-US" dirty="0" err="1"/>
              <a:t>सूरू</a:t>
            </a:r>
            <a:r>
              <a:rPr lang="en-US" dirty="0"/>
              <a:t> </a:t>
            </a:r>
            <a:r>
              <a:rPr lang="en-US" dirty="0" err="1"/>
              <a:t>करावी</a:t>
            </a:r>
            <a:r>
              <a:rPr lang="en-US" dirty="0"/>
              <a:t>.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समितीचे</a:t>
            </a:r>
            <a:r>
              <a:rPr lang="en-US" dirty="0"/>
              <a:t> </a:t>
            </a:r>
            <a:r>
              <a:rPr lang="en-US" dirty="0" err="1"/>
              <a:t>गठण</a:t>
            </a:r>
            <a:r>
              <a:rPr lang="en-US" dirty="0"/>
              <a:t>, </a:t>
            </a:r>
            <a:r>
              <a:rPr lang="en-US" dirty="0" err="1"/>
              <a:t>त्यांच्या</a:t>
            </a:r>
            <a:r>
              <a:rPr lang="en-US" dirty="0"/>
              <a:t> </a:t>
            </a:r>
            <a:r>
              <a:rPr lang="en-US" dirty="0" err="1"/>
              <a:t>भूमिका</a:t>
            </a:r>
            <a:r>
              <a:rPr lang="en-US" dirty="0"/>
              <a:t> व </a:t>
            </a:r>
            <a:r>
              <a:rPr lang="en-US" dirty="0" err="1"/>
              <a:t>जबाबदाऱ्या</a:t>
            </a:r>
            <a:r>
              <a:rPr lang="en-US" dirty="0"/>
              <a:t>, </a:t>
            </a:r>
            <a:r>
              <a:rPr lang="en-US" dirty="0" err="1"/>
              <a:t>साहित्य</a:t>
            </a:r>
            <a:r>
              <a:rPr lang="en-US" dirty="0"/>
              <a:t> </a:t>
            </a:r>
            <a:r>
              <a:rPr lang="en-US" dirty="0" err="1"/>
              <a:t>खरेदीची</a:t>
            </a:r>
            <a:r>
              <a:rPr lang="en-US" dirty="0"/>
              <a:t> </a:t>
            </a:r>
            <a:r>
              <a:rPr lang="en-US" dirty="0" err="1"/>
              <a:t>प्रक्रिया</a:t>
            </a:r>
            <a:r>
              <a:rPr lang="en-US" dirty="0"/>
              <a:t> इ. </a:t>
            </a:r>
            <a:r>
              <a:rPr lang="en-US" dirty="0" err="1"/>
              <a:t>वेगळया</a:t>
            </a:r>
            <a:r>
              <a:rPr lang="en-US" dirty="0"/>
              <a:t> </a:t>
            </a:r>
            <a:r>
              <a:rPr lang="en-US" dirty="0" err="1"/>
              <a:t>प्रकरणात</a:t>
            </a:r>
            <a:r>
              <a:rPr lang="en-US" dirty="0"/>
              <a:t> </a:t>
            </a:r>
            <a:r>
              <a:rPr lang="en-US" dirty="0" err="1"/>
              <a:t>दिले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/>
              <a:t>उपप्रकल्प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अंमलबजावणीतील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विविध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कामे</a:t>
            </a:r>
            <a:r>
              <a:rPr lang="en-US" sz="3600" b="1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511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0" y="1066800"/>
            <a:ext cx="4953000" cy="5791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53000" y="1066800"/>
            <a:ext cx="4953000" cy="5791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33184" y="1167211"/>
            <a:ext cx="4833784" cy="4932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1700" b="1" dirty="0"/>
              <a:t>अभियंत्याची निवड/मनुष्यबळाची नेमणूक </a:t>
            </a:r>
            <a:r>
              <a:rPr lang="mr-IN" sz="1700" b="1" dirty="0" smtClean="0"/>
              <a:t> </a:t>
            </a:r>
          </a:p>
          <a:p>
            <a:pPr algn="ctr"/>
            <a:endParaRPr lang="mr-IN" sz="1700" b="1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mr-IN" sz="1700" dirty="0"/>
              <a:t>उपप्रकल्पातील बांधकामासाठी एखादया स्थापत्य अभियंत्याची गरज लागेल.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mr-IN" sz="1700" dirty="0"/>
              <a:t>उत्पादक कंपनीने स्थानिक पातळीवरील स्थापत्य अभियंत्याची नेमणूक करावी.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mr-IN" sz="1700" dirty="0"/>
              <a:t>स्थापत्य अभियंत्याला निर्धारीत बांधकामासंबंधी सविस्तर तपशील सांगावा व त्यानुसार बांधकाम सुरू करावे. 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mr-IN" sz="1700" dirty="0"/>
              <a:t>संचालक सदस्यांमध्ये जबाबदारीचे वाटप केल्याने अपेक्षित कामे  वेळेत पूर्ण होतील.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mr-IN" sz="1700" dirty="0"/>
              <a:t>आवश्यकता वाटल्यास मुख्य कार्यकारी अधिकाऱ्याची मदत  घेता येईल. </a:t>
            </a:r>
            <a:endParaRPr lang="en-US" sz="1700" dirty="0"/>
          </a:p>
        </p:txBody>
      </p:sp>
      <p:sp>
        <p:nvSpPr>
          <p:cNvPr id="81" name="Rectangle 80"/>
          <p:cNvSpPr/>
          <p:nvPr/>
        </p:nvSpPr>
        <p:spPr>
          <a:xfrm>
            <a:off x="4953000" y="1066800"/>
            <a:ext cx="4724400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b="1" dirty="0" err="1"/>
              <a:t>बांधकामासाठी</a:t>
            </a:r>
            <a:r>
              <a:rPr lang="en-US" b="1" dirty="0"/>
              <a:t> </a:t>
            </a:r>
            <a:r>
              <a:rPr lang="en-US" b="1" dirty="0" err="1"/>
              <a:t>ठेकेदाराची</a:t>
            </a:r>
            <a:r>
              <a:rPr lang="en-US" b="1" dirty="0"/>
              <a:t> </a:t>
            </a:r>
            <a:r>
              <a:rPr lang="en-US" b="1" dirty="0" err="1"/>
              <a:t>निवड</a:t>
            </a:r>
            <a:r>
              <a:rPr lang="en-US" dirty="0"/>
              <a:t>  </a:t>
            </a:r>
            <a:endParaRPr lang="en-US" dirty="0" smtClean="0"/>
          </a:p>
          <a:p>
            <a:pPr lvl="0" algn="ctr">
              <a:lnSpc>
                <a:spcPct val="170000"/>
              </a:lnSpc>
            </a:pPr>
            <a:endParaRPr lang="en-US" dirty="0"/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बांधकाम</a:t>
            </a:r>
            <a:r>
              <a:rPr lang="en-US" dirty="0"/>
              <a:t> </a:t>
            </a:r>
            <a:r>
              <a:rPr lang="en-US" dirty="0" err="1"/>
              <a:t>ठेकेदाराची</a:t>
            </a:r>
            <a:r>
              <a:rPr lang="en-US" dirty="0"/>
              <a:t> </a:t>
            </a:r>
            <a:r>
              <a:rPr lang="en-US" dirty="0" err="1"/>
              <a:t>निवड</a:t>
            </a:r>
            <a:r>
              <a:rPr lang="en-US" dirty="0"/>
              <a:t> </a:t>
            </a:r>
            <a:r>
              <a:rPr lang="en-US" dirty="0" err="1"/>
              <a:t>उत्पादक</a:t>
            </a:r>
            <a:r>
              <a:rPr lang="en-US" dirty="0"/>
              <a:t> </a:t>
            </a:r>
            <a:r>
              <a:rPr lang="en-US" dirty="0" err="1"/>
              <a:t>कंपनीला</a:t>
            </a:r>
            <a:r>
              <a:rPr lang="en-US" dirty="0"/>
              <a:t> </a:t>
            </a:r>
            <a:r>
              <a:rPr lang="en-US" dirty="0" err="1"/>
              <a:t>करावी</a:t>
            </a:r>
            <a:r>
              <a:rPr lang="en-US" dirty="0"/>
              <a:t> </a:t>
            </a:r>
            <a:r>
              <a:rPr lang="en-US" dirty="0" err="1"/>
              <a:t>लागेल</a:t>
            </a:r>
            <a:r>
              <a:rPr lang="en-US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 smtClean="0"/>
              <a:t>ठेका</a:t>
            </a:r>
            <a:r>
              <a:rPr lang="en-US" dirty="0" smtClean="0"/>
              <a:t> </a:t>
            </a:r>
            <a:r>
              <a:rPr lang="en-US" dirty="0" err="1"/>
              <a:t>देताना</a:t>
            </a:r>
            <a:r>
              <a:rPr lang="en-US" dirty="0"/>
              <a:t> </a:t>
            </a:r>
            <a:r>
              <a:rPr lang="en-US" dirty="0" err="1"/>
              <a:t>संपादन</a:t>
            </a:r>
            <a:r>
              <a:rPr lang="en-US" dirty="0"/>
              <a:t> </a:t>
            </a:r>
            <a:r>
              <a:rPr lang="en-US" dirty="0" err="1"/>
              <a:t>समिती</a:t>
            </a:r>
            <a:r>
              <a:rPr lang="en-US" dirty="0"/>
              <a:t> व </a:t>
            </a:r>
            <a:r>
              <a:rPr lang="en-US" dirty="0" err="1"/>
              <a:t>अपेक्षित</a:t>
            </a:r>
            <a:r>
              <a:rPr lang="en-US" dirty="0"/>
              <a:t> </a:t>
            </a:r>
            <a:r>
              <a:rPr lang="en-US" dirty="0" err="1"/>
              <a:t>प्रक्रिया</a:t>
            </a:r>
            <a:r>
              <a:rPr lang="en-US" dirty="0"/>
              <a:t> </a:t>
            </a:r>
            <a:r>
              <a:rPr lang="en-US" dirty="0" err="1"/>
              <a:t>यांचा</a:t>
            </a:r>
            <a:r>
              <a:rPr lang="en-US" dirty="0"/>
              <a:t> </a:t>
            </a:r>
            <a:r>
              <a:rPr lang="en-US" dirty="0" err="1"/>
              <a:t>समन्वय</a:t>
            </a:r>
            <a:r>
              <a:rPr lang="en-US" dirty="0"/>
              <a:t> </a:t>
            </a:r>
            <a:r>
              <a:rPr lang="en-US" dirty="0" err="1"/>
              <a:t>असावा</a:t>
            </a:r>
            <a:r>
              <a:rPr lang="en-US" dirty="0"/>
              <a:t>.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dirty="0" err="1"/>
              <a:t>ठेकेदारास</a:t>
            </a:r>
            <a:r>
              <a:rPr lang="en-US" dirty="0"/>
              <a:t> </a:t>
            </a:r>
            <a:r>
              <a:rPr lang="en-US" dirty="0" err="1"/>
              <a:t>निश्चित</a:t>
            </a:r>
            <a:r>
              <a:rPr lang="en-US" dirty="0"/>
              <a:t> </a:t>
            </a:r>
            <a:r>
              <a:rPr lang="en-US" dirty="0" err="1"/>
              <a:t>केलेल्या</a:t>
            </a:r>
            <a:r>
              <a:rPr lang="en-US" dirty="0"/>
              <a:t> </a:t>
            </a:r>
            <a:r>
              <a:rPr lang="en-US" dirty="0" err="1"/>
              <a:t>बांधकामाचा</a:t>
            </a:r>
            <a:r>
              <a:rPr lang="en-US" dirty="0"/>
              <a:t> </a:t>
            </a:r>
            <a:r>
              <a:rPr lang="en-US" dirty="0" err="1"/>
              <a:t>आराखडा</a:t>
            </a:r>
            <a:r>
              <a:rPr lang="en-US" dirty="0"/>
              <a:t> व </a:t>
            </a:r>
            <a:r>
              <a:rPr lang="en-US" dirty="0" err="1"/>
              <a:t>अंदाजपत्रकाप्रमाणे</a:t>
            </a:r>
            <a:r>
              <a:rPr lang="en-US" dirty="0"/>
              <a:t>  </a:t>
            </a:r>
            <a:r>
              <a:rPr lang="en-US" dirty="0" err="1"/>
              <a:t>काम</a:t>
            </a:r>
            <a:r>
              <a:rPr lang="en-US" dirty="0"/>
              <a:t> </a:t>
            </a:r>
            <a:r>
              <a:rPr lang="en-US" dirty="0" err="1"/>
              <a:t>करण्यास</a:t>
            </a:r>
            <a:r>
              <a:rPr lang="en-US" dirty="0"/>
              <a:t> </a:t>
            </a:r>
            <a:r>
              <a:rPr lang="en-US" dirty="0" err="1"/>
              <a:t>सांगावे</a:t>
            </a:r>
            <a:r>
              <a:rPr lang="en-US" dirty="0"/>
              <a:t>.</a:t>
            </a:r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उपप्रकल्प अंमलबजावणीतील विविध कामे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0888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16" y="5137889"/>
            <a:ext cx="10058400" cy="1828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8" name="Rectangle 77"/>
          <p:cNvSpPr/>
          <p:nvPr/>
        </p:nvSpPr>
        <p:spPr>
          <a:xfrm>
            <a:off x="-43016" y="990600"/>
            <a:ext cx="5105400" cy="4147289"/>
          </a:xfrm>
          <a:prstGeom prst="rect">
            <a:avLst/>
          </a:prstGeom>
          <a:solidFill>
            <a:srgbClr val="FFD5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09984" y="990600"/>
            <a:ext cx="5105400" cy="41472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76200" y="1091011"/>
            <a:ext cx="4833784" cy="283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sz="1600" b="1" dirty="0" err="1"/>
              <a:t>प्रस्तावित</a:t>
            </a:r>
            <a:r>
              <a:rPr lang="en-US" sz="1600" b="1" dirty="0"/>
              <a:t> </a:t>
            </a:r>
            <a:r>
              <a:rPr lang="en-US" sz="1600" b="1" dirty="0" err="1"/>
              <a:t>बांधकामाची</a:t>
            </a:r>
            <a:r>
              <a:rPr lang="en-US" sz="1600" b="1" dirty="0"/>
              <a:t> </a:t>
            </a:r>
            <a:r>
              <a:rPr lang="en-US" sz="1600" b="1" dirty="0" err="1"/>
              <a:t>आरेखन</a:t>
            </a:r>
            <a:r>
              <a:rPr lang="en-US" sz="1600" b="1" dirty="0"/>
              <a:t> व </a:t>
            </a:r>
            <a:r>
              <a:rPr lang="en-US" sz="1600" b="1" dirty="0" err="1"/>
              <a:t>अंदाजपत्रक</a:t>
            </a:r>
            <a:r>
              <a:rPr lang="en-US" sz="1600" b="1" dirty="0"/>
              <a:t> –</a:t>
            </a:r>
            <a:r>
              <a:rPr lang="en-US" sz="1600" dirty="0"/>
              <a:t> </a:t>
            </a:r>
            <a:endParaRPr lang="en-US" sz="1600" dirty="0" smtClean="0"/>
          </a:p>
          <a:p>
            <a:pPr lvl="0" algn="ctr">
              <a:lnSpc>
                <a:spcPct val="170000"/>
              </a:lnSpc>
            </a:pPr>
            <a:endParaRPr lang="en-US" sz="900" dirty="0"/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प्रकल्प</a:t>
            </a:r>
            <a:r>
              <a:rPr lang="en-US" sz="1600" dirty="0"/>
              <a:t> </a:t>
            </a:r>
            <a:r>
              <a:rPr lang="en-US" sz="1600" dirty="0" err="1"/>
              <a:t>आराखडा</a:t>
            </a:r>
            <a:r>
              <a:rPr lang="en-US" sz="1600" dirty="0"/>
              <a:t> </a:t>
            </a:r>
            <a:r>
              <a:rPr lang="en-US" sz="1600" dirty="0" err="1"/>
              <a:t>तयार</a:t>
            </a:r>
            <a:r>
              <a:rPr lang="en-US" sz="1600" dirty="0"/>
              <a:t> </a:t>
            </a:r>
            <a:r>
              <a:rPr lang="en-US" sz="1600" dirty="0" err="1"/>
              <a:t>करताना</a:t>
            </a:r>
            <a:r>
              <a:rPr lang="en-US" sz="1600" dirty="0"/>
              <a:t> </a:t>
            </a:r>
            <a:r>
              <a:rPr lang="en-US" sz="1600" dirty="0" err="1"/>
              <a:t>उत्पादक</a:t>
            </a:r>
            <a:r>
              <a:rPr lang="en-US" sz="1600" dirty="0"/>
              <a:t> </a:t>
            </a:r>
            <a:r>
              <a:rPr lang="en-US" sz="1600" dirty="0" err="1"/>
              <a:t>कंपनीने</a:t>
            </a:r>
            <a:r>
              <a:rPr lang="en-US" sz="1600" dirty="0"/>
              <a:t> </a:t>
            </a:r>
            <a:r>
              <a:rPr lang="en-US" sz="1600" dirty="0" err="1"/>
              <a:t>प्रस्तावित</a:t>
            </a:r>
            <a:r>
              <a:rPr lang="en-US" sz="1600" dirty="0"/>
              <a:t> </a:t>
            </a:r>
            <a:r>
              <a:rPr lang="en-US" sz="1600" dirty="0" err="1"/>
              <a:t>बांधकामाचा</a:t>
            </a:r>
            <a:r>
              <a:rPr lang="en-US" sz="1600" dirty="0"/>
              <a:t> </a:t>
            </a:r>
            <a:r>
              <a:rPr lang="en-US" sz="1600" dirty="0" err="1"/>
              <a:t>तपशील</a:t>
            </a:r>
            <a:r>
              <a:rPr lang="en-US" sz="1600" dirty="0"/>
              <a:t> </a:t>
            </a:r>
            <a:r>
              <a:rPr lang="en-US" sz="1600" dirty="0" err="1"/>
              <a:t>उदा</a:t>
            </a:r>
            <a:r>
              <a:rPr lang="en-US" sz="1600" dirty="0"/>
              <a:t>. </a:t>
            </a:r>
            <a:r>
              <a:rPr lang="en-US" sz="1600" dirty="0" err="1"/>
              <a:t>आरेखण</a:t>
            </a:r>
            <a:r>
              <a:rPr lang="en-US" sz="1600" dirty="0"/>
              <a:t>, </a:t>
            </a:r>
            <a:r>
              <a:rPr lang="en-US" sz="1600" dirty="0" err="1"/>
              <a:t>ले-आऊट</a:t>
            </a:r>
            <a:r>
              <a:rPr lang="en-US" sz="1600" dirty="0"/>
              <a:t> </a:t>
            </a:r>
            <a:r>
              <a:rPr lang="en-US" sz="1600" dirty="0" err="1"/>
              <a:t>प्लॅन</a:t>
            </a:r>
            <a:r>
              <a:rPr lang="en-US" sz="1600" dirty="0"/>
              <a:t>, </a:t>
            </a:r>
            <a:r>
              <a:rPr lang="en-US" sz="1600" dirty="0" err="1"/>
              <a:t>अंदाजपत्रक</a:t>
            </a:r>
            <a:r>
              <a:rPr lang="en-US" sz="1600" dirty="0"/>
              <a:t> इ. </a:t>
            </a:r>
            <a:r>
              <a:rPr lang="en-US" sz="1600" dirty="0" err="1"/>
              <a:t>तयार</a:t>
            </a:r>
            <a:r>
              <a:rPr lang="en-US" sz="1600" dirty="0"/>
              <a:t> </a:t>
            </a:r>
            <a:r>
              <a:rPr lang="en-US" sz="1600" dirty="0" err="1"/>
              <a:t>केलेला</a:t>
            </a:r>
            <a:r>
              <a:rPr lang="en-US" sz="1600" dirty="0"/>
              <a:t> </a:t>
            </a:r>
            <a:r>
              <a:rPr lang="en-US" sz="1600" dirty="0" err="1"/>
              <a:t>असेल</a:t>
            </a:r>
            <a:r>
              <a:rPr lang="en-US" sz="1600" dirty="0"/>
              <a:t>.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निवडलेला</a:t>
            </a:r>
            <a:r>
              <a:rPr lang="en-US" sz="1600" dirty="0"/>
              <a:t> </a:t>
            </a:r>
            <a:r>
              <a:rPr lang="en-US" sz="1600" dirty="0" err="1"/>
              <a:t>अभियंता</a:t>
            </a:r>
            <a:r>
              <a:rPr lang="en-US" sz="1600" dirty="0"/>
              <a:t> व </a:t>
            </a:r>
            <a:r>
              <a:rPr lang="en-US" sz="1600" dirty="0" err="1"/>
              <a:t>ठेकेदार</a:t>
            </a:r>
            <a:r>
              <a:rPr lang="en-US" sz="1600" dirty="0"/>
              <a:t> </a:t>
            </a:r>
            <a:r>
              <a:rPr lang="en-US" sz="1600" dirty="0" err="1"/>
              <a:t>यांच्या</a:t>
            </a:r>
            <a:r>
              <a:rPr lang="en-US" sz="1600" dirty="0"/>
              <a:t> </a:t>
            </a:r>
            <a:r>
              <a:rPr lang="en-US" sz="1600" dirty="0" err="1"/>
              <a:t>मदतीने</a:t>
            </a:r>
            <a:r>
              <a:rPr lang="en-US" sz="1600" dirty="0"/>
              <a:t> </a:t>
            </a:r>
            <a:r>
              <a:rPr lang="en-US" sz="1600" dirty="0" err="1"/>
              <a:t>बांधकामाचे</a:t>
            </a:r>
            <a:r>
              <a:rPr lang="en-US" sz="1600" dirty="0"/>
              <a:t> </a:t>
            </a:r>
            <a:r>
              <a:rPr lang="en-US" sz="1600" dirty="0" err="1"/>
              <a:t>काम</a:t>
            </a:r>
            <a:r>
              <a:rPr lang="en-US" sz="1600" dirty="0"/>
              <a:t> </a:t>
            </a:r>
            <a:r>
              <a:rPr lang="en-US" sz="1600" dirty="0" err="1"/>
              <a:t>सुरू</a:t>
            </a:r>
            <a:r>
              <a:rPr lang="en-US" sz="1600" dirty="0"/>
              <a:t> </a:t>
            </a:r>
            <a:r>
              <a:rPr lang="en-US" sz="1600" dirty="0" err="1"/>
              <a:t>करावे</a:t>
            </a:r>
            <a:r>
              <a:rPr lang="en-US" sz="1600" dirty="0"/>
              <a:t>.  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909984" y="990600"/>
            <a:ext cx="4953000" cy="4147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sz="1600" b="1" dirty="0" err="1"/>
              <a:t>जागेची</a:t>
            </a:r>
            <a:r>
              <a:rPr lang="en-US" sz="1600" b="1" dirty="0"/>
              <a:t> </a:t>
            </a:r>
            <a:r>
              <a:rPr lang="en-US" sz="1600" b="1" dirty="0" err="1"/>
              <a:t>साफसफाई</a:t>
            </a:r>
            <a:r>
              <a:rPr lang="en-US" sz="1600" b="1" dirty="0"/>
              <a:t> व </a:t>
            </a:r>
            <a:r>
              <a:rPr lang="en-US" sz="1600" b="1" dirty="0" err="1"/>
              <a:t>जमीन</a:t>
            </a:r>
            <a:r>
              <a:rPr lang="en-US" sz="1600" b="1" dirty="0"/>
              <a:t> </a:t>
            </a:r>
            <a:r>
              <a:rPr lang="en-US" sz="1600" b="1" dirty="0" err="1"/>
              <a:t>तयारी</a:t>
            </a:r>
            <a:r>
              <a:rPr lang="en-US" sz="1600" dirty="0"/>
              <a:t> </a:t>
            </a:r>
          </a:p>
          <a:p>
            <a:pPr lvl="0" algn="ctr">
              <a:lnSpc>
                <a:spcPct val="170000"/>
              </a:lnSpc>
            </a:pPr>
            <a:endParaRPr lang="en-US" sz="700" dirty="0"/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मंजूर</a:t>
            </a:r>
            <a:r>
              <a:rPr lang="en-US" sz="1600" dirty="0"/>
              <a:t> </a:t>
            </a:r>
            <a:r>
              <a:rPr lang="en-US" sz="1600" dirty="0" err="1"/>
              <a:t>बांधकामाच्या</a:t>
            </a:r>
            <a:r>
              <a:rPr lang="en-US" sz="1600" dirty="0"/>
              <a:t> </a:t>
            </a:r>
            <a:r>
              <a:rPr lang="en-US" sz="1600" dirty="0" err="1"/>
              <a:t>आरेखनाप्रमाणे</a:t>
            </a:r>
            <a:r>
              <a:rPr lang="en-US" sz="1600" dirty="0"/>
              <a:t> व </a:t>
            </a:r>
            <a:r>
              <a:rPr lang="en-US" sz="1600" dirty="0" err="1"/>
              <a:t>अभियंत्याच्या</a:t>
            </a:r>
            <a:r>
              <a:rPr lang="en-US" sz="1600" dirty="0"/>
              <a:t> </a:t>
            </a:r>
            <a:r>
              <a:rPr lang="en-US" sz="1600" dirty="0" err="1"/>
              <a:t>पर्यवेक्षणाखाली</a:t>
            </a:r>
            <a:r>
              <a:rPr lang="en-US" sz="1600" dirty="0"/>
              <a:t> </a:t>
            </a:r>
            <a:r>
              <a:rPr lang="en-US" sz="1600" dirty="0" err="1"/>
              <a:t>बांधकामाचे</a:t>
            </a:r>
            <a:r>
              <a:rPr lang="en-US" sz="1600" dirty="0"/>
              <a:t> </a:t>
            </a:r>
            <a:r>
              <a:rPr lang="en-US" sz="1600" dirty="0" err="1"/>
              <a:t>काम</a:t>
            </a:r>
            <a:r>
              <a:rPr lang="en-US" sz="1600" dirty="0"/>
              <a:t> </a:t>
            </a:r>
            <a:r>
              <a:rPr lang="en-US" sz="1600" dirty="0" err="1"/>
              <a:t>सुरू</a:t>
            </a:r>
            <a:r>
              <a:rPr lang="en-US" sz="1600" dirty="0"/>
              <a:t> </a:t>
            </a:r>
            <a:r>
              <a:rPr lang="en-US" sz="1600" dirty="0" err="1"/>
              <a:t>करावे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यातील</a:t>
            </a:r>
            <a:r>
              <a:rPr lang="en-US" sz="1600" dirty="0"/>
              <a:t> </a:t>
            </a:r>
            <a:r>
              <a:rPr lang="en-US" sz="1600" dirty="0" err="1"/>
              <a:t>पहिला</a:t>
            </a:r>
            <a:r>
              <a:rPr lang="en-US" sz="1600" dirty="0"/>
              <a:t> </a:t>
            </a:r>
            <a:r>
              <a:rPr lang="en-US" sz="1600" dirty="0" err="1"/>
              <a:t>टप्पा</a:t>
            </a:r>
            <a:r>
              <a:rPr lang="en-US" sz="1600" dirty="0"/>
              <a:t> </a:t>
            </a:r>
            <a:r>
              <a:rPr lang="en-US" sz="1600" dirty="0" err="1"/>
              <a:t>म्हणजे</a:t>
            </a:r>
            <a:r>
              <a:rPr lang="en-US" sz="1600" dirty="0"/>
              <a:t> </a:t>
            </a:r>
            <a:r>
              <a:rPr lang="en-US" sz="1600" dirty="0" err="1"/>
              <a:t>निवडलेल्या</a:t>
            </a:r>
            <a:r>
              <a:rPr lang="en-US" sz="1600" dirty="0"/>
              <a:t> </a:t>
            </a:r>
            <a:r>
              <a:rPr lang="en-US" sz="1600" dirty="0" err="1"/>
              <a:t>जागेची</a:t>
            </a:r>
            <a:r>
              <a:rPr lang="en-US" sz="1600" dirty="0"/>
              <a:t> </a:t>
            </a:r>
            <a:r>
              <a:rPr lang="en-US" sz="1600" dirty="0" err="1"/>
              <a:t>साफसफाई</a:t>
            </a:r>
            <a:r>
              <a:rPr lang="en-US" sz="1600" dirty="0"/>
              <a:t> व </a:t>
            </a:r>
            <a:r>
              <a:rPr lang="en-US" sz="1600" dirty="0" err="1"/>
              <a:t>जमिन</a:t>
            </a:r>
            <a:r>
              <a:rPr lang="en-US" sz="1600" dirty="0"/>
              <a:t> </a:t>
            </a:r>
            <a:r>
              <a:rPr lang="en-US" sz="1600" dirty="0" err="1"/>
              <a:t>तयार</a:t>
            </a:r>
            <a:r>
              <a:rPr lang="en-US" sz="1600" dirty="0"/>
              <a:t> </a:t>
            </a:r>
            <a:r>
              <a:rPr lang="en-US" sz="1600" dirty="0" err="1"/>
              <a:t>करणे</a:t>
            </a:r>
            <a:r>
              <a:rPr lang="en-US" sz="1600" dirty="0"/>
              <a:t> </a:t>
            </a:r>
            <a:r>
              <a:rPr lang="en-US" sz="1600" dirty="0" err="1"/>
              <a:t>होय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निवड</a:t>
            </a:r>
            <a:r>
              <a:rPr lang="en-US" sz="1600" dirty="0"/>
              <a:t> </a:t>
            </a:r>
            <a:r>
              <a:rPr lang="en-US" sz="1600" dirty="0" err="1"/>
              <a:t>केलेली</a:t>
            </a:r>
            <a:r>
              <a:rPr lang="en-US" sz="1600" dirty="0"/>
              <a:t> </a:t>
            </a:r>
            <a:r>
              <a:rPr lang="en-US" sz="1600" dirty="0" err="1"/>
              <a:t>जागा</a:t>
            </a:r>
            <a:r>
              <a:rPr lang="en-US" sz="1600" dirty="0"/>
              <a:t> </a:t>
            </a:r>
            <a:r>
              <a:rPr lang="en-US" sz="1600" dirty="0" err="1"/>
              <a:t>जर</a:t>
            </a:r>
            <a:r>
              <a:rPr lang="en-US" sz="1600" dirty="0"/>
              <a:t> </a:t>
            </a:r>
            <a:r>
              <a:rPr lang="en-US" sz="1600" dirty="0" err="1"/>
              <a:t>एकाच</a:t>
            </a:r>
            <a:r>
              <a:rPr lang="en-US" sz="1600" dirty="0"/>
              <a:t> </a:t>
            </a:r>
            <a:r>
              <a:rPr lang="en-US" sz="1600" dirty="0" err="1"/>
              <a:t>पातळीत</a:t>
            </a:r>
            <a:r>
              <a:rPr lang="en-US" sz="1600" dirty="0"/>
              <a:t> </a:t>
            </a:r>
            <a:r>
              <a:rPr lang="en-US" sz="1600" dirty="0" err="1"/>
              <a:t>नसेल</a:t>
            </a:r>
            <a:r>
              <a:rPr lang="en-US" sz="1600" dirty="0"/>
              <a:t> </a:t>
            </a:r>
            <a:r>
              <a:rPr lang="en-US" sz="1600" dirty="0" err="1"/>
              <a:t>तर</a:t>
            </a:r>
            <a:r>
              <a:rPr lang="en-US" sz="1600" dirty="0"/>
              <a:t> </a:t>
            </a:r>
            <a:r>
              <a:rPr lang="en-US" sz="1600" dirty="0" err="1"/>
              <a:t>ती</a:t>
            </a:r>
            <a:r>
              <a:rPr lang="en-US" sz="1600" dirty="0"/>
              <a:t> </a:t>
            </a:r>
            <a:r>
              <a:rPr lang="en-US" sz="1600" dirty="0" err="1"/>
              <a:t>समपातळीत</a:t>
            </a:r>
            <a:r>
              <a:rPr lang="en-US" sz="1600" dirty="0"/>
              <a:t> </a:t>
            </a:r>
            <a:r>
              <a:rPr lang="en-US" sz="1600" dirty="0" err="1"/>
              <a:t>करणे</a:t>
            </a:r>
            <a:r>
              <a:rPr lang="en-US" sz="1600" dirty="0"/>
              <a:t> </a:t>
            </a:r>
            <a:r>
              <a:rPr lang="en-US" sz="1600" dirty="0" err="1"/>
              <a:t>आवश्यक</a:t>
            </a:r>
            <a:r>
              <a:rPr lang="en-US" sz="1600" dirty="0"/>
              <a:t> </a:t>
            </a:r>
            <a:r>
              <a:rPr lang="en-US" sz="1600" dirty="0" err="1"/>
              <a:t>असते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त्यानुसार</a:t>
            </a:r>
            <a:r>
              <a:rPr lang="en-US" sz="1600" dirty="0"/>
              <a:t> </a:t>
            </a:r>
            <a:r>
              <a:rPr lang="en-US" sz="1600" dirty="0" err="1"/>
              <a:t>जागा</a:t>
            </a:r>
            <a:r>
              <a:rPr lang="en-US" sz="1600" dirty="0"/>
              <a:t> </a:t>
            </a:r>
            <a:r>
              <a:rPr lang="en-US" sz="1600" dirty="0" err="1"/>
              <a:t>स्वच्छतेची</a:t>
            </a:r>
            <a:r>
              <a:rPr lang="en-US" sz="1600" dirty="0"/>
              <a:t> व </a:t>
            </a:r>
            <a:r>
              <a:rPr lang="en-US" sz="1600" dirty="0" err="1"/>
              <a:t>जागा</a:t>
            </a:r>
            <a:r>
              <a:rPr lang="en-US" sz="1600" dirty="0"/>
              <a:t> </a:t>
            </a:r>
            <a:r>
              <a:rPr lang="en-US" sz="1600" dirty="0" err="1"/>
              <a:t>समपातळीत</a:t>
            </a:r>
            <a:r>
              <a:rPr lang="en-US" sz="1600" dirty="0"/>
              <a:t> </a:t>
            </a:r>
            <a:r>
              <a:rPr lang="en-US" sz="1600" dirty="0" err="1"/>
              <a:t>करण्याची</a:t>
            </a:r>
            <a:r>
              <a:rPr lang="en-US" sz="1600" dirty="0"/>
              <a:t> </a:t>
            </a:r>
            <a:r>
              <a:rPr lang="en-US" sz="1600" dirty="0" err="1"/>
              <a:t>कामे</a:t>
            </a:r>
            <a:r>
              <a:rPr lang="en-US" sz="1600" dirty="0"/>
              <a:t> </a:t>
            </a:r>
            <a:r>
              <a:rPr lang="en-US" sz="1600" dirty="0" err="1"/>
              <a:t>सूरु</a:t>
            </a:r>
            <a:r>
              <a:rPr lang="en-US" sz="1600" dirty="0"/>
              <a:t> </a:t>
            </a:r>
            <a:r>
              <a:rPr lang="en-US" sz="1600" dirty="0" err="1"/>
              <a:t>करावीत</a:t>
            </a:r>
            <a:r>
              <a:rPr lang="en-US" sz="1600" dirty="0"/>
              <a:t>. </a:t>
            </a:r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उपप्रकल्प अंमलबजावणीतील विविध कामे 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69277" y="5151454"/>
            <a:ext cx="21451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/>
              <a:t>बांधकामाचे</a:t>
            </a:r>
            <a:r>
              <a:rPr lang="en-US" sz="1600" b="1" dirty="0"/>
              <a:t> </a:t>
            </a:r>
            <a:r>
              <a:rPr lang="en-US" sz="1600" b="1" dirty="0" err="1"/>
              <a:t>लाईन</a:t>
            </a:r>
            <a:r>
              <a:rPr lang="en-US" sz="1600" b="1" dirty="0"/>
              <a:t> </a:t>
            </a:r>
            <a:r>
              <a:rPr lang="en-US" sz="1600" b="1" dirty="0" err="1"/>
              <a:t>आऊट</a:t>
            </a:r>
            <a:r>
              <a:rPr lang="en-US" sz="1600" dirty="0"/>
              <a:t> </a:t>
            </a:r>
            <a:endParaRPr lang="mr-IN" sz="1600" dirty="0"/>
          </a:p>
        </p:txBody>
      </p:sp>
      <p:sp>
        <p:nvSpPr>
          <p:cNvPr id="3" name="Rectangle 2"/>
          <p:cNvSpPr/>
          <p:nvPr/>
        </p:nvSpPr>
        <p:spPr>
          <a:xfrm>
            <a:off x="-76200" y="5410200"/>
            <a:ext cx="9558184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निवडलेली</a:t>
            </a:r>
            <a:r>
              <a:rPr lang="en-US" sz="1600" dirty="0"/>
              <a:t> </a:t>
            </a:r>
            <a:r>
              <a:rPr lang="en-US" sz="1600" dirty="0" err="1"/>
              <a:t>जागा</a:t>
            </a:r>
            <a:r>
              <a:rPr lang="en-US" sz="1600" dirty="0"/>
              <a:t> </a:t>
            </a:r>
            <a:r>
              <a:rPr lang="en-US" sz="1600" dirty="0" err="1"/>
              <a:t>तयार</a:t>
            </a:r>
            <a:r>
              <a:rPr lang="en-US" sz="1600" dirty="0"/>
              <a:t> </a:t>
            </a:r>
            <a:r>
              <a:rPr lang="en-US" sz="1600" dirty="0" err="1"/>
              <a:t>झाली</a:t>
            </a:r>
            <a:r>
              <a:rPr lang="en-US" sz="1600" dirty="0"/>
              <a:t> </a:t>
            </a:r>
            <a:r>
              <a:rPr lang="en-US" sz="1600" dirty="0" err="1"/>
              <a:t>की</a:t>
            </a:r>
            <a:r>
              <a:rPr lang="en-US" sz="1600" dirty="0"/>
              <a:t> </a:t>
            </a:r>
            <a:r>
              <a:rPr lang="en-US" sz="1600" dirty="0" err="1"/>
              <a:t>त्यावर</a:t>
            </a:r>
            <a:r>
              <a:rPr lang="en-US" sz="1600" dirty="0"/>
              <a:t> </a:t>
            </a:r>
            <a:r>
              <a:rPr lang="en-US" sz="1600" dirty="0" err="1"/>
              <a:t>अभियंत्यानी</a:t>
            </a:r>
            <a:r>
              <a:rPr lang="en-US" sz="1600" dirty="0"/>
              <a:t> </a:t>
            </a:r>
            <a:r>
              <a:rPr lang="en-US" sz="1600" dirty="0" err="1"/>
              <a:t>ठेकेदाराच्या</a:t>
            </a:r>
            <a:r>
              <a:rPr lang="en-US" sz="1600" dirty="0"/>
              <a:t> </a:t>
            </a:r>
            <a:r>
              <a:rPr lang="en-US" sz="1600" dirty="0" err="1"/>
              <a:t>मदतीने</a:t>
            </a:r>
            <a:r>
              <a:rPr lang="en-US" sz="1600" dirty="0"/>
              <a:t> </a:t>
            </a:r>
            <a:r>
              <a:rPr lang="en-US" sz="1600" dirty="0" err="1"/>
              <a:t>बांधकामाचे</a:t>
            </a:r>
            <a:r>
              <a:rPr lang="en-US" sz="1600" dirty="0"/>
              <a:t> </a:t>
            </a:r>
            <a:r>
              <a:rPr lang="en-US" sz="1600" dirty="0" err="1"/>
              <a:t>लाईनआऊट</a:t>
            </a:r>
            <a:r>
              <a:rPr lang="en-US" sz="1600" dirty="0"/>
              <a:t> </a:t>
            </a:r>
            <a:r>
              <a:rPr lang="en-US" sz="1600" dirty="0" err="1"/>
              <a:t>दयावे</a:t>
            </a:r>
            <a:r>
              <a:rPr lang="en-US" sz="1600" dirty="0"/>
              <a:t>.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ठेकेदार</a:t>
            </a:r>
            <a:r>
              <a:rPr lang="en-US" sz="1600" dirty="0"/>
              <a:t> व </a:t>
            </a:r>
            <a:r>
              <a:rPr lang="en-US" sz="1600" dirty="0" err="1"/>
              <a:t>त्याच्या</a:t>
            </a:r>
            <a:r>
              <a:rPr lang="en-US" sz="1600" dirty="0"/>
              <a:t> </a:t>
            </a:r>
            <a:r>
              <a:rPr lang="en-US" sz="1600" dirty="0" err="1"/>
              <a:t>कामगारांना</a:t>
            </a:r>
            <a:r>
              <a:rPr lang="en-US" sz="1600" dirty="0"/>
              <a:t> </a:t>
            </a:r>
            <a:r>
              <a:rPr lang="en-US" sz="1600" dirty="0" err="1"/>
              <a:t>बांधकाम</a:t>
            </a:r>
            <a:r>
              <a:rPr lang="en-US" sz="1600" dirty="0"/>
              <a:t> </a:t>
            </a:r>
            <a:r>
              <a:rPr lang="en-US" sz="1600" dirty="0" err="1"/>
              <a:t>नक्की</a:t>
            </a:r>
            <a:r>
              <a:rPr lang="en-US" sz="1600" dirty="0"/>
              <a:t> </a:t>
            </a:r>
            <a:r>
              <a:rPr lang="en-US" sz="1600" dirty="0" err="1"/>
              <a:t>कोठे</a:t>
            </a:r>
            <a:r>
              <a:rPr lang="en-US" sz="1600" dirty="0"/>
              <a:t> </a:t>
            </a:r>
            <a:r>
              <a:rPr lang="en-US" sz="1600" dirty="0" err="1"/>
              <a:t>आणि</a:t>
            </a:r>
            <a:r>
              <a:rPr lang="en-US" sz="1600" dirty="0"/>
              <a:t> </a:t>
            </a:r>
            <a:r>
              <a:rPr lang="en-US" sz="1600" dirty="0" err="1"/>
              <a:t>कसे</a:t>
            </a:r>
            <a:r>
              <a:rPr lang="en-US" sz="1600" dirty="0"/>
              <a:t> </a:t>
            </a:r>
            <a:r>
              <a:rPr lang="en-US" sz="1600" dirty="0" err="1"/>
              <a:t>उभे</a:t>
            </a:r>
            <a:r>
              <a:rPr lang="en-US" sz="1600" dirty="0"/>
              <a:t> </a:t>
            </a:r>
            <a:r>
              <a:rPr lang="en-US" sz="1600" dirty="0" err="1"/>
              <a:t>करायचे</a:t>
            </a:r>
            <a:r>
              <a:rPr lang="en-US" sz="1600" dirty="0"/>
              <a:t> </a:t>
            </a:r>
            <a:r>
              <a:rPr lang="en-US" sz="1600" dirty="0" err="1"/>
              <a:t>आहे</a:t>
            </a:r>
            <a:r>
              <a:rPr lang="en-US" sz="1600" dirty="0"/>
              <a:t>, </a:t>
            </a:r>
            <a:r>
              <a:rPr lang="en-US" sz="1600" dirty="0" err="1"/>
              <a:t>याचा</a:t>
            </a:r>
            <a:r>
              <a:rPr lang="en-US" sz="1600" dirty="0"/>
              <a:t> </a:t>
            </a:r>
            <a:r>
              <a:rPr lang="en-US" sz="1600" dirty="0" err="1"/>
              <a:t>अंदाज</a:t>
            </a:r>
            <a:r>
              <a:rPr lang="en-US" sz="1600" dirty="0"/>
              <a:t> </a:t>
            </a:r>
            <a:r>
              <a:rPr lang="en-US" sz="1600" dirty="0" err="1"/>
              <a:t>येईल</a:t>
            </a:r>
            <a:r>
              <a:rPr lang="en-US" sz="1600" dirty="0"/>
              <a:t> व </a:t>
            </a:r>
            <a:r>
              <a:rPr lang="en-US" sz="1600" dirty="0" err="1"/>
              <a:t>त्यानुसार</a:t>
            </a:r>
            <a:r>
              <a:rPr lang="en-US" sz="1600" dirty="0"/>
              <a:t> </a:t>
            </a:r>
            <a:r>
              <a:rPr lang="en-US" sz="1600" dirty="0" err="1"/>
              <a:t>पाया</a:t>
            </a:r>
            <a:r>
              <a:rPr lang="en-US" sz="1600" dirty="0"/>
              <a:t> </a:t>
            </a:r>
            <a:r>
              <a:rPr lang="en-US" sz="1600" dirty="0" err="1"/>
              <a:t>खोदाई</a:t>
            </a:r>
            <a:r>
              <a:rPr lang="en-US" sz="1600" dirty="0"/>
              <a:t>, </a:t>
            </a:r>
            <a:r>
              <a:rPr lang="en-US" sz="1600" dirty="0" err="1"/>
              <a:t>शेड</a:t>
            </a:r>
            <a:r>
              <a:rPr lang="en-US" sz="1600" dirty="0"/>
              <a:t> </a:t>
            </a:r>
            <a:r>
              <a:rPr lang="en-US" sz="1600" dirty="0" err="1"/>
              <a:t>उभे</a:t>
            </a:r>
            <a:r>
              <a:rPr lang="en-US" sz="1600" dirty="0"/>
              <a:t> </a:t>
            </a:r>
            <a:r>
              <a:rPr lang="en-US" sz="1600" dirty="0" err="1"/>
              <a:t>करणे</a:t>
            </a:r>
            <a:r>
              <a:rPr lang="en-US" sz="1600" dirty="0"/>
              <a:t> इ. </a:t>
            </a:r>
            <a:r>
              <a:rPr lang="en-US" sz="1600" dirty="0" err="1"/>
              <a:t>कामे</a:t>
            </a:r>
            <a:r>
              <a:rPr lang="en-US" sz="1600" dirty="0"/>
              <a:t> </a:t>
            </a:r>
            <a:r>
              <a:rPr lang="en-US" sz="1600" dirty="0" err="1"/>
              <a:t>सुरू</a:t>
            </a:r>
            <a:r>
              <a:rPr lang="en-US" sz="1600" dirty="0"/>
              <a:t>  </a:t>
            </a:r>
            <a:r>
              <a:rPr lang="en-US" sz="1600" dirty="0" err="1"/>
              <a:t>होतील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9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0" y="1066800"/>
            <a:ext cx="4953000" cy="5791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53000" y="1066800"/>
            <a:ext cx="4953000" cy="5791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33184" y="1167211"/>
            <a:ext cx="4833784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sz="1600" b="1" dirty="0" err="1"/>
              <a:t>बांधकाम</a:t>
            </a:r>
            <a:r>
              <a:rPr lang="en-US" sz="1600" b="1" dirty="0"/>
              <a:t> </a:t>
            </a:r>
            <a:r>
              <a:rPr lang="en-US" sz="1600" b="1" dirty="0" err="1"/>
              <a:t>पर्यवेक्षण</a:t>
            </a:r>
            <a:r>
              <a:rPr lang="en-US" sz="1600" b="1" dirty="0"/>
              <a:t> व </a:t>
            </a:r>
            <a:r>
              <a:rPr lang="en-US" sz="1600" b="1" dirty="0" err="1"/>
              <a:t>मापन</a:t>
            </a:r>
            <a:r>
              <a:rPr lang="en-US" sz="1600" b="1" dirty="0"/>
              <a:t> </a:t>
            </a:r>
            <a:r>
              <a:rPr lang="en-US" sz="1600" b="1" dirty="0" err="1"/>
              <a:t>पुस्तिका</a:t>
            </a:r>
            <a:r>
              <a:rPr lang="en-US" sz="1600" b="1" dirty="0"/>
              <a:t> (</a:t>
            </a:r>
            <a:r>
              <a:rPr lang="en-US" sz="1600" b="1" dirty="0" err="1"/>
              <a:t>एमबी</a:t>
            </a:r>
            <a:r>
              <a:rPr lang="en-US" sz="1600" b="1" dirty="0"/>
              <a:t> </a:t>
            </a:r>
            <a:r>
              <a:rPr lang="en-US" sz="1600" b="1" dirty="0" err="1"/>
              <a:t>रेकॉर्डींग</a:t>
            </a:r>
            <a:r>
              <a:rPr lang="en-US" sz="1600" b="1" dirty="0"/>
              <a:t>) </a:t>
            </a:r>
            <a:r>
              <a:rPr lang="en-US" sz="1600" b="1" dirty="0" err="1"/>
              <a:t>भरणे</a:t>
            </a:r>
            <a:r>
              <a:rPr lang="en-US" sz="1600" dirty="0"/>
              <a:t> </a:t>
            </a:r>
          </a:p>
          <a:p>
            <a:pPr marL="285750" lvl="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बांधकाम</a:t>
            </a:r>
            <a:r>
              <a:rPr lang="en-US" sz="1600" dirty="0"/>
              <a:t> </a:t>
            </a:r>
            <a:r>
              <a:rPr lang="en-US" sz="1600" dirty="0" err="1"/>
              <a:t>सुरू</a:t>
            </a:r>
            <a:r>
              <a:rPr lang="en-US" sz="1600" dirty="0"/>
              <a:t>  </a:t>
            </a:r>
            <a:r>
              <a:rPr lang="en-US" sz="1600" dirty="0" err="1"/>
              <a:t>झाल्यावर</a:t>
            </a:r>
            <a:r>
              <a:rPr lang="en-US" sz="1600" dirty="0"/>
              <a:t> </a:t>
            </a:r>
            <a:r>
              <a:rPr lang="en-US" sz="1600" dirty="0" err="1"/>
              <a:t>स्थापत्य</a:t>
            </a:r>
            <a:r>
              <a:rPr lang="en-US" sz="1600" dirty="0"/>
              <a:t> </a:t>
            </a:r>
            <a:r>
              <a:rPr lang="en-US" sz="1600" dirty="0" err="1"/>
              <a:t>अभियंत्याने</a:t>
            </a:r>
            <a:r>
              <a:rPr lang="en-US" sz="1600" dirty="0"/>
              <a:t> </a:t>
            </a:r>
            <a:r>
              <a:rPr lang="en-US" sz="1600" dirty="0" err="1"/>
              <a:t>बांधकामातील</a:t>
            </a:r>
            <a:r>
              <a:rPr lang="en-US" sz="1600" dirty="0"/>
              <a:t> </a:t>
            </a:r>
            <a:r>
              <a:rPr lang="en-US" sz="1600" dirty="0" err="1"/>
              <a:t>कामांवर</a:t>
            </a:r>
            <a:r>
              <a:rPr lang="en-US" sz="1600" dirty="0"/>
              <a:t> </a:t>
            </a:r>
            <a:r>
              <a:rPr lang="en-US" sz="1600" dirty="0" err="1"/>
              <a:t>पर्यवेक्षण</a:t>
            </a:r>
            <a:r>
              <a:rPr lang="en-US" sz="1600" dirty="0"/>
              <a:t> </a:t>
            </a:r>
            <a:r>
              <a:rPr lang="en-US" sz="1600" dirty="0" err="1"/>
              <a:t>करावे</a:t>
            </a:r>
            <a:r>
              <a:rPr lang="en-US" sz="1600" dirty="0"/>
              <a:t>. </a:t>
            </a:r>
          </a:p>
          <a:p>
            <a:pPr marL="285750" lvl="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ठेकेदार</a:t>
            </a:r>
            <a:r>
              <a:rPr lang="en-US" sz="1600" dirty="0"/>
              <a:t> व </a:t>
            </a:r>
            <a:r>
              <a:rPr lang="en-US" sz="1600" dirty="0" err="1"/>
              <a:t>त्याच्या</a:t>
            </a:r>
            <a:r>
              <a:rPr lang="en-US" sz="1600" dirty="0"/>
              <a:t> </a:t>
            </a:r>
            <a:r>
              <a:rPr lang="en-US" sz="1600" dirty="0" err="1"/>
              <a:t>कामगारांकडून</a:t>
            </a:r>
            <a:r>
              <a:rPr lang="en-US" sz="1600" dirty="0"/>
              <a:t> </a:t>
            </a:r>
            <a:r>
              <a:rPr lang="en-US" sz="1600" dirty="0" err="1"/>
              <a:t>चांगले</a:t>
            </a:r>
            <a:r>
              <a:rPr lang="en-US" sz="1600" dirty="0"/>
              <a:t> </a:t>
            </a:r>
            <a:r>
              <a:rPr lang="en-US" sz="1600" dirty="0" err="1"/>
              <a:t>काम</a:t>
            </a:r>
            <a:r>
              <a:rPr lang="en-US" sz="1600" dirty="0"/>
              <a:t> </a:t>
            </a:r>
            <a:r>
              <a:rPr lang="en-US" sz="1600" dirty="0" err="1"/>
              <a:t>करून</a:t>
            </a:r>
            <a:r>
              <a:rPr lang="en-US" sz="1600" dirty="0"/>
              <a:t> </a:t>
            </a:r>
            <a:r>
              <a:rPr lang="en-US" sz="1600" dirty="0" err="1"/>
              <a:t>घेणे</a:t>
            </a:r>
            <a:r>
              <a:rPr lang="en-US" sz="1600" dirty="0"/>
              <a:t> </a:t>
            </a:r>
            <a:r>
              <a:rPr lang="en-US" sz="1600" dirty="0" err="1"/>
              <a:t>ही</a:t>
            </a:r>
            <a:r>
              <a:rPr lang="en-US" sz="1600" dirty="0"/>
              <a:t> </a:t>
            </a:r>
            <a:r>
              <a:rPr lang="en-US" sz="1600" dirty="0" err="1"/>
              <a:t>अभियंत्याची</a:t>
            </a:r>
            <a:r>
              <a:rPr lang="en-US" sz="1600" dirty="0"/>
              <a:t> </a:t>
            </a:r>
            <a:r>
              <a:rPr lang="en-US" sz="1600" dirty="0" err="1"/>
              <a:t>जबाबदारी</a:t>
            </a:r>
            <a:r>
              <a:rPr lang="en-US" sz="1600" dirty="0"/>
              <a:t> </a:t>
            </a:r>
            <a:r>
              <a:rPr lang="en-US" sz="1600" dirty="0" err="1"/>
              <a:t>असेल</a:t>
            </a:r>
            <a:r>
              <a:rPr lang="en-US" sz="1600" dirty="0"/>
              <a:t>. </a:t>
            </a:r>
          </a:p>
          <a:p>
            <a:pPr marL="285750" lvl="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बांधकामाचे</a:t>
            </a:r>
            <a:r>
              <a:rPr lang="en-US" sz="1600" dirty="0"/>
              <a:t> </a:t>
            </a:r>
            <a:r>
              <a:rPr lang="en-US" sz="1600" dirty="0" err="1"/>
              <a:t>मापन</a:t>
            </a:r>
            <a:r>
              <a:rPr lang="en-US" sz="1600" dirty="0"/>
              <a:t> </a:t>
            </a:r>
            <a:r>
              <a:rPr lang="en-US" sz="1600" dirty="0" err="1"/>
              <a:t>पुस्तिका</a:t>
            </a:r>
            <a:r>
              <a:rPr lang="en-US" sz="1600" dirty="0"/>
              <a:t> </a:t>
            </a:r>
            <a:r>
              <a:rPr lang="en-US" sz="1600" dirty="0" err="1"/>
              <a:t>भरण्याचे</a:t>
            </a:r>
            <a:r>
              <a:rPr lang="en-US" sz="1600" dirty="0"/>
              <a:t> </a:t>
            </a:r>
            <a:r>
              <a:rPr lang="en-US" sz="1600" dirty="0" err="1"/>
              <a:t>काम</a:t>
            </a:r>
            <a:r>
              <a:rPr lang="en-US" sz="1600" dirty="0"/>
              <a:t> </a:t>
            </a:r>
            <a:r>
              <a:rPr lang="en-US" sz="1600" dirty="0" err="1"/>
              <a:t>अभियंत्यास</a:t>
            </a:r>
            <a:r>
              <a:rPr lang="en-US" sz="1600" dirty="0"/>
              <a:t> </a:t>
            </a:r>
            <a:r>
              <a:rPr lang="en-US" sz="1600" dirty="0" err="1"/>
              <a:t>करावी</a:t>
            </a:r>
            <a:r>
              <a:rPr lang="en-US" sz="1600" dirty="0"/>
              <a:t> </a:t>
            </a:r>
            <a:r>
              <a:rPr lang="en-US" sz="1600" dirty="0" err="1"/>
              <a:t>लागेल</a:t>
            </a:r>
            <a:r>
              <a:rPr lang="en-US" sz="1600" dirty="0"/>
              <a:t>. </a:t>
            </a:r>
          </a:p>
          <a:p>
            <a:pPr marL="285750" lvl="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मापन</a:t>
            </a:r>
            <a:r>
              <a:rPr lang="en-US" sz="1600" dirty="0"/>
              <a:t> </a:t>
            </a:r>
            <a:r>
              <a:rPr lang="en-US" sz="1600" dirty="0" err="1"/>
              <a:t>पुस्तिकेतील</a:t>
            </a:r>
            <a:r>
              <a:rPr lang="en-US" sz="1600" dirty="0"/>
              <a:t> </a:t>
            </a:r>
            <a:r>
              <a:rPr lang="en-US" sz="1600" dirty="0" err="1"/>
              <a:t>नोंदीनुसार</a:t>
            </a:r>
            <a:r>
              <a:rPr lang="en-US" sz="1600" dirty="0"/>
              <a:t> </a:t>
            </a:r>
            <a:r>
              <a:rPr lang="en-US" sz="1600" dirty="0" err="1"/>
              <a:t>बांधकामाची</a:t>
            </a:r>
            <a:r>
              <a:rPr lang="en-US" sz="1600" dirty="0"/>
              <a:t> </a:t>
            </a:r>
            <a:r>
              <a:rPr lang="en-US" sz="1600" dirty="0" err="1"/>
              <a:t>देयके</a:t>
            </a:r>
            <a:r>
              <a:rPr lang="en-US" sz="1600" dirty="0"/>
              <a:t> </a:t>
            </a:r>
            <a:r>
              <a:rPr lang="en-US" sz="1600" dirty="0" err="1"/>
              <a:t>अदा</a:t>
            </a:r>
            <a:r>
              <a:rPr lang="en-US" sz="1600" dirty="0"/>
              <a:t> </a:t>
            </a:r>
            <a:r>
              <a:rPr lang="en-US" sz="1600" dirty="0" err="1"/>
              <a:t>करावीत</a:t>
            </a:r>
            <a:r>
              <a:rPr lang="en-US" sz="1600" dirty="0"/>
              <a:t>.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029200" y="1066800"/>
            <a:ext cx="4724400" cy="5481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dirty="0"/>
              <a:t>‍ </a:t>
            </a:r>
            <a:r>
              <a:rPr lang="en-US" b="1" dirty="0" err="1"/>
              <a:t>मशिनरी</a:t>
            </a:r>
            <a:r>
              <a:rPr lang="en-US" dirty="0"/>
              <a:t> </a:t>
            </a:r>
            <a:r>
              <a:rPr lang="en-US" b="1" dirty="0" err="1"/>
              <a:t>खरेदीसाठी</a:t>
            </a:r>
            <a:r>
              <a:rPr lang="en-US" b="1" dirty="0"/>
              <a:t> </a:t>
            </a:r>
            <a:r>
              <a:rPr lang="en-US" b="1" dirty="0" err="1"/>
              <a:t>उत्पादक</a:t>
            </a:r>
            <a:r>
              <a:rPr lang="en-US" b="1" dirty="0"/>
              <a:t> </a:t>
            </a:r>
            <a:r>
              <a:rPr lang="en-US" b="1" dirty="0" err="1"/>
              <a:t>अथवा</a:t>
            </a:r>
            <a:r>
              <a:rPr lang="en-US" b="1" dirty="0"/>
              <a:t> </a:t>
            </a:r>
            <a:r>
              <a:rPr lang="en-US" b="1" dirty="0" err="1"/>
              <a:t>पुरवठादार</a:t>
            </a:r>
            <a:r>
              <a:rPr lang="en-US" b="1" dirty="0"/>
              <a:t> </a:t>
            </a:r>
            <a:r>
              <a:rPr lang="en-US" b="1" dirty="0" err="1"/>
              <a:t>यांचा</a:t>
            </a:r>
            <a:r>
              <a:rPr lang="en-US" b="1" dirty="0"/>
              <a:t> </a:t>
            </a:r>
            <a:r>
              <a:rPr lang="en-US" b="1" dirty="0" err="1"/>
              <a:t>शोध</a:t>
            </a:r>
            <a:r>
              <a:rPr lang="en-US" dirty="0"/>
              <a:t> </a:t>
            </a:r>
          </a:p>
          <a:p>
            <a:pPr marL="28575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मशीनरी</a:t>
            </a:r>
            <a:r>
              <a:rPr lang="en-US" sz="1700" dirty="0"/>
              <a:t> </a:t>
            </a:r>
            <a:r>
              <a:rPr lang="en-US" sz="1700" dirty="0" err="1"/>
              <a:t>खरेदीसाठी</a:t>
            </a:r>
            <a:r>
              <a:rPr lang="en-US" sz="1700" dirty="0"/>
              <a:t> </a:t>
            </a:r>
            <a:r>
              <a:rPr lang="en-US" sz="1700" dirty="0" err="1"/>
              <a:t>तयारी</a:t>
            </a:r>
            <a:r>
              <a:rPr lang="en-US" sz="1700" dirty="0"/>
              <a:t> </a:t>
            </a:r>
            <a:r>
              <a:rPr lang="en-US" sz="1700" dirty="0" err="1"/>
              <a:t>सूरू</a:t>
            </a:r>
            <a:r>
              <a:rPr lang="en-US" sz="1700" dirty="0"/>
              <a:t> </a:t>
            </a:r>
            <a:r>
              <a:rPr lang="en-US" sz="1700" dirty="0" err="1"/>
              <a:t>करावी</a:t>
            </a:r>
            <a:r>
              <a:rPr lang="en-US" sz="1700" dirty="0"/>
              <a:t>. </a:t>
            </a:r>
            <a:r>
              <a:rPr lang="en-US" sz="1700" dirty="0" err="1"/>
              <a:t>मशीनरीचे</a:t>
            </a:r>
            <a:r>
              <a:rPr lang="en-US" sz="1700" dirty="0"/>
              <a:t> </a:t>
            </a:r>
            <a:r>
              <a:rPr lang="en-US" sz="1700" dirty="0" err="1"/>
              <a:t>पुरवठादार</a:t>
            </a:r>
            <a:r>
              <a:rPr lang="en-US" sz="1700" dirty="0"/>
              <a:t> </a:t>
            </a:r>
            <a:r>
              <a:rPr lang="en-US" sz="1700" dirty="0" err="1"/>
              <a:t>किंवा</a:t>
            </a:r>
            <a:r>
              <a:rPr lang="en-US" sz="1700" dirty="0"/>
              <a:t> </a:t>
            </a:r>
            <a:r>
              <a:rPr lang="en-US" sz="1700" dirty="0" err="1"/>
              <a:t>उत्पादकांची</a:t>
            </a:r>
            <a:r>
              <a:rPr lang="en-US" sz="1700" dirty="0"/>
              <a:t> </a:t>
            </a:r>
            <a:r>
              <a:rPr lang="en-US" sz="1700" dirty="0" err="1"/>
              <a:t>यादी</a:t>
            </a:r>
            <a:r>
              <a:rPr lang="en-US" sz="1700" dirty="0"/>
              <a:t> </a:t>
            </a:r>
            <a:r>
              <a:rPr lang="en-US" sz="1700" dirty="0" err="1"/>
              <a:t>बनवावी</a:t>
            </a:r>
            <a:r>
              <a:rPr lang="en-US" sz="1700" dirty="0"/>
              <a:t>. </a:t>
            </a:r>
          </a:p>
          <a:p>
            <a:pPr marL="28575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यादीत</a:t>
            </a:r>
            <a:r>
              <a:rPr lang="en-US" sz="1700" dirty="0"/>
              <a:t> </a:t>
            </a:r>
            <a:r>
              <a:rPr lang="en-US" sz="1700" dirty="0" err="1"/>
              <a:t>खरेदीदार</a:t>
            </a:r>
            <a:r>
              <a:rPr lang="en-US" sz="1700" dirty="0"/>
              <a:t> व </a:t>
            </a:r>
            <a:r>
              <a:rPr lang="en-US" sz="1700" dirty="0" err="1"/>
              <a:t>उत्पादकांची</a:t>
            </a:r>
            <a:r>
              <a:rPr lang="en-US" sz="1700" dirty="0"/>
              <a:t> </a:t>
            </a:r>
            <a:r>
              <a:rPr lang="en-US" sz="1700" dirty="0" err="1"/>
              <a:t>नावे</a:t>
            </a:r>
            <a:r>
              <a:rPr lang="en-US" sz="1700" dirty="0"/>
              <a:t>, </a:t>
            </a:r>
            <a:r>
              <a:rPr lang="en-US" sz="1700" dirty="0" err="1"/>
              <a:t>पत्ते</a:t>
            </a:r>
            <a:r>
              <a:rPr lang="en-US" sz="1700" dirty="0"/>
              <a:t>, </a:t>
            </a:r>
            <a:r>
              <a:rPr lang="en-US" sz="1700" dirty="0" err="1"/>
              <a:t>संपर्क</a:t>
            </a:r>
            <a:r>
              <a:rPr lang="en-US" sz="1700" dirty="0"/>
              <a:t> </a:t>
            </a:r>
            <a:r>
              <a:rPr lang="en-US" sz="1700" dirty="0" err="1"/>
              <a:t>व्यक्ती</a:t>
            </a:r>
            <a:r>
              <a:rPr lang="en-US" sz="1700" dirty="0"/>
              <a:t>, </a:t>
            </a:r>
            <a:r>
              <a:rPr lang="en-US" sz="1700" dirty="0" err="1"/>
              <a:t>संपर्क</a:t>
            </a:r>
            <a:r>
              <a:rPr lang="en-US" sz="1700" dirty="0"/>
              <a:t> </a:t>
            </a:r>
            <a:r>
              <a:rPr lang="en-US" sz="1700" dirty="0" err="1"/>
              <a:t>दुरध्वनी</a:t>
            </a:r>
            <a:r>
              <a:rPr lang="en-US" sz="1700" dirty="0"/>
              <a:t> </a:t>
            </a:r>
            <a:r>
              <a:rPr lang="en-US" sz="1700" dirty="0" err="1"/>
              <a:t>क्रमांक</a:t>
            </a:r>
            <a:r>
              <a:rPr lang="en-US" sz="1700" dirty="0"/>
              <a:t> इ. </a:t>
            </a:r>
            <a:r>
              <a:rPr lang="en-US" sz="1700" dirty="0" err="1"/>
              <a:t>माहितीचे</a:t>
            </a:r>
            <a:r>
              <a:rPr lang="en-US" sz="1700" dirty="0"/>
              <a:t> </a:t>
            </a:r>
            <a:r>
              <a:rPr lang="en-US" sz="1700" dirty="0" err="1"/>
              <a:t>संकलन</a:t>
            </a:r>
            <a:r>
              <a:rPr lang="en-US" sz="1700" dirty="0"/>
              <a:t> </a:t>
            </a:r>
            <a:r>
              <a:rPr lang="en-US" sz="1700" dirty="0" err="1"/>
              <a:t>करावे</a:t>
            </a:r>
            <a:r>
              <a:rPr lang="en-US" sz="1700" dirty="0"/>
              <a:t>. </a:t>
            </a:r>
          </a:p>
          <a:p>
            <a:pPr marL="28575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पुरवठादार</a:t>
            </a:r>
            <a:r>
              <a:rPr lang="en-US" sz="1700" dirty="0"/>
              <a:t> </a:t>
            </a:r>
            <a:r>
              <a:rPr lang="en-US" sz="1700" dirty="0" err="1"/>
              <a:t>किंवा</a:t>
            </a:r>
            <a:r>
              <a:rPr lang="en-US" sz="1700" dirty="0"/>
              <a:t> </a:t>
            </a:r>
            <a:r>
              <a:rPr lang="en-US" sz="1700" dirty="0" err="1"/>
              <a:t>उत्पादकांना</a:t>
            </a:r>
            <a:r>
              <a:rPr lang="en-US" sz="1700" dirty="0"/>
              <a:t> </a:t>
            </a:r>
            <a:r>
              <a:rPr lang="en-US" sz="1700" dirty="0" err="1"/>
              <a:t>संपर्क</a:t>
            </a:r>
            <a:r>
              <a:rPr lang="en-US" sz="1700" dirty="0"/>
              <a:t> </a:t>
            </a:r>
            <a:r>
              <a:rPr lang="en-US" sz="1700" dirty="0" err="1"/>
              <a:t>करून</a:t>
            </a:r>
            <a:r>
              <a:rPr lang="en-US" sz="1700" dirty="0"/>
              <a:t> </a:t>
            </a:r>
            <a:r>
              <a:rPr lang="en-US" sz="1700" dirty="0" err="1"/>
              <a:t>मशीनरीचा</a:t>
            </a:r>
            <a:r>
              <a:rPr lang="en-US" sz="1700" dirty="0"/>
              <a:t> </a:t>
            </a:r>
            <a:r>
              <a:rPr lang="en-US" sz="1700" dirty="0" err="1"/>
              <a:t>सविस्तर</a:t>
            </a:r>
            <a:r>
              <a:rPr lang="en-US" sz="1700" dirty="0"/>
              <a:t> </a:t>
            </a:r>
            <a:r>
              <a:rPr lang="en-US" sz="1700" dirty="0" err="1"/>
              <a:t>तपशील</a:t>
            </a:r>
            <a:r>
              <a:rPr lang="en-US" sz="1700" dirty="0"/>
              <a:t> व </a:t>
            </a:r>
            <a:r>
              <a:rPr lang="en-US" sz="1700" dirty="0" err="1"/>
              <a:t>कोटेशनची</a:t>
            </a:r>
            <a:r>
              <a:rPr lang="en-US" sz="1700" dirty="0"/>
              <a:t> </a:t>
            </a:r>
            <a:r>
              <a:rPr lang="en-US" sz="1700" dirty="0" err="1"/>
              <a:t>मागणी</a:t>
            </a:r>
            <a:r>
              <a:rPr lang="en-US" sz="1700" dirty="0"/>
              <a:t> </a:t>
            </a:r>
            <a:r>
              <a:rPr lang="en-US" sz="1700" dirty="0" err="1"/>
              <a:t>करावी</a:t>
            </a:r>
            <a:r>
              <a:rPr lang="en-US" sz="1700" dirty="0"/>
              <a:t>. </a:t>
            </a:r>
          </a:p>
          <a:p>
            <a:pPr marL="285750" indent="-28575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700" dirty="0" err="1"/>
              <a:t>शक्य</a:t>
            </a:r>
            <a:r>
              <a:rPr lang="en-US" sz="1700" dirty="0"/>
              <a:t> </a:t>
            </a:r>
            <a:r>
              <a:rPr lang="en-US" sz="1700" dirty="0" err="1"/>
              <a:t>असल्यास</a:t>
            </a:r>
            <a:r>
              <a:rPr lang="en-US" sz="1700" dirty="0"/>
              <a:t> </a:t>
            </a:r>
            <a:r>
              <a:rPr lang="en-US" sz="1700" dirty="0" err="1"/>
              <a:t>पुरवठादार</a:t>
            </a:r>
            <a:r>
              <a:rPr lang="en-US" sz="1700" dirty="0"/>
              <a:t> </a:t>
            </a:r>
            <a:r>
              <a:rPr lang="en-US" sz="1700" dirty="0" err="1"/>
              <a:t>किंवा</a:t>
            </a:r>
            <a:r>
              <a:rPr lang="en-US" sz="1700" dirty="0"/>
              <a:t> </a:t>
            </a:r>
            <a:r>
              <a:rPr lang="en-US" sz="1700" dirty="0" err="1"/>
              <a:t>उत्पादक</a:t>
            </a:r>
            <a:r>
              <a:rPr lang="en-US" sz="1700" dirty="0"/>
              <a:t> </a:t>
            </a:r>
            <a:r>
              <a:rPr lang="en-US" sz="1700" dirty="0" err="1"/>
              <a:t>कंपनी</a:t>
            </a:r>
            <a:r>
              <a:rPr lang="en-US" sz="1700" dirty="0"/>
              <a:t> </a:t>
            </a:r>
            <a:r>
              <a:rPr lang="en-US" sz="1700" dirty="0" err="1"/>
              <a:t>प्रतिनिधींना</a:t>
            </a:r>
            <a:r>
              <a:rPr lang="en-US" sz="1700" dirty="0"/>
              <a:t> </a:t>
            </a:r>
            <a:r>
              <a:rPr lang="en-US" sz="1700" dirty="0" err="1"/>
              <a:t>भेटून</a:t>
            </a:r>
            <a:r>
              <a:rPr lang="en-US" sz="1700" dirty="0"/>
              <a:t> </a:t>
            </a:r>
            <a:r>
              <a:rPr lang="en-US" sz="1700" dirty="0" err="1"/>
              <a:t>चर्चा</a:t>
            </a:r>
            <a:r>
              <a:rPr lang="en-US" sz="1700" dirty="0"/>
              <a:t> </a:t>
            </a:r>
            <a:r>
              <a:rPr lang="en-US" sz="1700" dirty="0" err="1"/>
              <a:t>करावी</a:t>
            </a:r>
            <a:r>
              <a:rPr lang="en-US" sz="1700" dirty="0"/>
              <a:t> व </a:t>
            </a:r>
            <a:r>
              <a:rPr lang="en-US" sz="1700" dirty="0" err="1"/>
              <a:t>मशिनरी</a:t>
            </a:r>
            <a:r>
              <a:rPr lang="en-US" sz="1700" dirty="0"/>
              <a:t> </a:t>
            </a:r>
            <a:r>
              <a:rPr lang="en-US" sz="1700" dirty="0" err="1"/>
              <a:t>पाहून</a:t>
            </a:r>
            <a:r>
              <a:rPr lang="en-US" sz="1700" dirty="0"/>
              <a:t> </a:t>
            </a:r>
            <a:r>
              <a:rPr lang="en-US" sz="1700" dirty="0" err="1"/>
              <a:t>घ्यावी</a:t>
            </a:r>
            <a:endParaRPr lang="en-US" sz="1700" dirty="0"/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उपप्रकल्प अंमलबजावणीतील विविध कामे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12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0" y="1066800"/>
            <a:ext cx="4953000" cy="5791200"/>
          </a:xfrm>
          <a:prstGeom prst="rect">
            <a:avLst/>
          </a:prstGeom>
          <a:solidFill>
            <a:srgbClr val="FFD5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79" name="Rectangle 78"/>
          <p:cNvSpPr/>
          <p:nvPr/>
        </p:nvSpPr>
        <p:spPr>
          <a:xfrm>
            <a:off x="4953000" y="1066800"/>
            <a:ext cx="4953000" cy="5791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/>
          </a:p>
        </p:txBody>
      </p:sp>
      <p:sp>
        <p:nvSpPr>
          <p:cNvPr id="80" name="Rectangle 79"/>
          <p:cNvSpPr/>
          <p:nvPr/>
        </p:nvSpPr>
        <p:spPr>
          <a:xfrm>
            <a:off x="-33184" y="1167211"/>
            <a:ext cx="4986184" cy="5638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sz="1600" b="1" dirty="0" err="1"/>
              <a:t>मशिनरी</a:t>
            </a:r>
            <a:r>
              <a:rPr lang="en-US" sz="1600" b="1" dirty="0"/>
              <a:t> </a:t>
            </a:r>
            <a:r>
              <a:rPr lang="en-US" sz="1600" b="1" dirty="0" err="1"/>
              <a:t>निवडीचा</a:t>
            </a:r>
            <a:r>
              <a:rPr lang="en-US" sz="1600" b="1" dirty="0"/>
              <a:t> </a:t>
            </a:r>
            <a:r>
              <a:rPr lang="en-US" sz="1600" b="1" dirty="0" err="1" smtClean="0"/>
              <a:t>अभ्यास</a:t>
            </a:r>
            <a:endParaRPr lang="en-US" sz="1600" dirty="0"/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400" dirty="0" err="1"/>
              <a:t>पुरवठादार</a:t>
            </a:r>
            <a:r>
              <a:rPr lang="en-US" sz="1400" dirty="0"/>
              <a:t> </a:t>
            </a:r>
            <a:r>
              <a:rPr lang="en-US" sz="1400" dirty="0" err="1"/>
              <a:t>किंवा</a:t>
            </a:r>
            <a:r>
              <a:rPr lang="en-US" sz="1400" dirty="0"/>
              <a:t> </a:t>
            </a:r>
            <a:r>
              <a:rPr lang="en-US" sz="1400" dirty="0" err="1"/>
              <a:t>उत्पादकांकडून</a:t>
            </a:r>
            <a:r>
              <a:rPr lang="en-US" sz="1400" dirty="0"/>
              <a:t> </a:t>
            </a:r>
            <a:r>
              <a:rPr lang="en-US" sz="1400" dirty="0" err="1"/>
              <a:t>प्राप्त</a:t>
            </a:r>
            <a:r>
              <a:rPr lang="en-US" sz="1400" dirty="0"/>
              <a:t> </a:t>
            </a:r>
            <a:r>
              <a:rPr lang="en-US" sz="1400" dirty="0" err="1"/>
              <a:t>झालेली</a:t>
            </a:r>
            <a:r>
              <a:rPr lang="en-US" sz="1400" dirty="0"/>
              <a:t> </a:t>
            </a:r>
            <a:r>
              <a:rPr lang="en-US" sz="1400" dirty="0" err="1"/>
              <a:t>माहिती</a:t>
            </a:r>
            <a:r>
              <a:rPr lang="en-US" sz="1400" dirty="0"/>
              <a:t> व </a:t>
            </a:r>
            <a:r>
              <a:rPr lang="en-US" sz="1400" dirty="0" err="1"/>
              <a:t>कोटेशन</a:t>
            </a:r>
            <a:r>
              <a:rPr lang="en-US" sz="1400" dirty="0"/>
              <a:t> </a:t>
            </a:r>
            <a:r>
              <a:rPr lang="en-US" sz="1400" dirty="0" err="1"/>
              <a:t>यांचा</a:t>
            </a:r>
            <a:r>
              <a:rPr lang="en-US" sz="1400" dirty="0"/>
              <a:t> </a:t>
            </a:r>
            <a:r>
              <a:rPr lang="en-US" sz="1400" dirty="0" err="1"/>
              <a:t>तुलनात्मक</a:t>
            </a:r>
            <a:r>
              <a:rPr lang="en-US" sz="1400" dirty="0"/>
              <a:t> </a:t>
            </a:r>
            <a:r>
              <a:rPr lang="en-US" sz="1400" dirty="0" err="1"/>
              <a:t>अभ्यास</a:t>
            </a:r>
            <a:r>
              <a:rPr lang="en-US" sz="1400" dirty="0"/>
              <a:t> </a:t>
            </a:r>
            <a:r>
              <a:rPr lang="en-US" sz="1400" dirty="0" err="1"/>
              <a:t>करावा</a:t>
            </a:r>
            <a:r>
              <a:rPr lang="en-US" sz="14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400" dirty="0" err="1"/>
              <a:t>अभ्यासात</a:t>
            </a:r>
            <a:r>
              <a:rPr lang="en-US" sz="1400" dirty="0"/>
              <a:t> </a:t>
            </a:r>
            <a:r>
              <a:rPr lang="en-US" sz="1400" dirty="0" err="1"/>
              <a:t>मशिनरी</a:t>
            </a:r>
            <a:r>
              <a:rPr lang="en-US" sz="1400" dirty="0"/>
              <a:t>, </a:t>
            </a:r>
            <a:r>
              <a:rPr lang="en-US" sz="1400" dirty="0" err="1"/>
              <a:t>मशिनरी</a:t>
            </a:r>
            <a:r>
              <a:rPr lang="en-US" sz="1400" dirty="0"/>
              <a:t> </a:t>
            </a:r>
            <a:r>
              <a:rPr lang="en-US" sz="1400" dirty="0" err="1"/>
              <a:t>तयार</a:t>
            </a:r>
            <a:r>
              <a:rPr lang="en-US" sz="1400" dirty="0"/>
              <a:t> </a:t>
            </a:r>
            <a:r>
              <a:rPr lang="en-US" sz="1400" dirty="0" err="1"/>
              <a:t>करण्यासाठी</a:t>
            </a:r>
            <a:r>
              <a:rPr lang="en-US" sz="1400" dirty="0"/>
              <a:t> </a:t>
            </a:r>
            <a:r>
              <a:rPr lang="en-US" sz="1400" dirty="0" err="1"/>
              <a:t>वापरेले</a:t>
            </a:r>
            <a:r>
              <a:rPr lang="en-US" sz="1400" dirty="0"/>
              <a:t> </a:t>
            </a:r>
            <a:r>
              <a:rPr lang="en-US" sz="1400" dirty="0" err="1"/>
              <a:t>साहित्य</a:t>
            </a:r>
            <a:r>
              <a:rPr lang="en-US" sz="1400" dirty="0"/>
              <a:t> (</a:t>
            </a:r>
            <a:r>
              <a:rPr lang="en-US" sz="1400" dirty="0" err="1"/>
              <a:t>मटेरीअल</a:t>
            </a:r>
            <a:r>
              <a:rPr lang="en-US" sz="1400" dirty="0"/>
              <a:t>), </a:t>
            </a:r>
            <a:r>
              <a:rPr lang="en-US" sz="1400" dirty="0" err="1"/>
              <a:t>मशिनरीची</a:t>
            </a:r>
            <a:r>
              <a:rPr lang="en-US" sz="1400" dirty="0"/>
              <a:t> </a:t>
            </a:r>
            <a:r>
              <a:rPr lang="en-US" sz="1400" dirty="0" err="1"/>
              <a:t>क्षमता</a:t>
            </a:r>
            <a:r>
              <a:rPr lang="en-US" sz="1400" dirty="0"/>
              <a:t>, </a:t>
            </a:r>
            <a:r>
              <a:rPr lang="en-US" sz="1400" dirty="0" err="1"/>
              <a:t>विज</a:t>
            </a:r>
            <a:r>
              <a:rPr lang="en-US" sz="1400" dirty="0"/>
              <a:t> </a:t>
            </a:r>
            <a:r>
              <a:rPr lang="en-US" sz="1400" dirty="0" err="1"/>
              <a:t>वापर</a:t>
            </a:r>
            <a:r>
              <a:rPr lang="en-US" sz="1400" dirty="0"/>
              <a:t>, </a:t>
            </a:r>
            <a:r>
              <a:rPr lang="en-US" sz="1400" dirty="0" err="1"/>
              <a:t>मशिनरीचा</a:t>
            </a:r>
            <a:r>
              <a:rPr lang="en-US" sz="1400" dirty="0"/>
              <a:t> </a:t>
            </a:r>
            <a:r>
              <a:rPr lang="en-US" sz="1400" dirty="0" err="1"/>
              <a:t>हमी</a:t>
            </a:r>
            <a:r>
              <a:rPr lang="en-US" sz="1400" dirty="0"/>
              <a:t> </a:t>
            </a:r>
            <a:r>
              <a:rPr lang="en-US" sz="1400" dirty="0" err="1"/>
              <a:t>कालावधी</a:t>
            </a:r>
            <a:r>
              <a:rPr lang="en-US" sz="1400" dirty="0"/>
              <a:t> (</a:t>
            </a:r>
            <a:r>
              <a:rPr lang="en-US" sz="1400" dirty="0" err="1"/>
              <a:t>वॉरंटी</a:t>
            </a:r>
            <a:r>
              <a:rPr lang="en-US" sz="1400" dirty="0"/>
              <a:t> ‍</a:t>
            </a:r>
            <a:r>
              <a:rPr lang="en-US" sz="1400" dirty="0" err="1"/>
              <a:t>पिरीअड</a:t>
            </a:r>
            <a:r>
              <a:rPr lang="en-US" sz="1400" dirty="0"/>
              <a:t>), </a:t>
            </a:r>
            <a:r>
              <a:rPr lang="en-US" sz="1400" dirty="0" err="1"/>
              <a:t>विक्री</a:t>
            </a:r>
            <a:r>
              <a:rPr lang="en-US" sz="1400" dirty="0"/>
              <a:t> </a:t>
            </a:r>
            <a:r>
              <a:rPr lang="en-US" sz="1400" dirty="0" err="1"/>
              <a:t>नंतरच्या</a:t>
            </a:r>
            <a:r>
              <a:rPr lang="en-US" sz="1400" dirty="0"/>
              <a:t> </a:t>
            </a:r>
            <a:r>
              <a:rPr lang="en-US" sz="1400" dirty="0" err="1"/>
              <a:t>सेवा</a:t>
            </a:r>
            <a:r>
              <a:rPr lang="en-US" sz="1400" dirty="0"/>
              <a:t>, </a:t>
            </a:r>
            <a:r>
              <a:rPr lang="en-US" sz="1400" dirty="0" err="1"/>
              <a:t>वाहतुक</a:t>
            </a:r>
            <a:r>
              <a:rPr lang="en-US" sz="1400" dirty="0"/>
              <a:t> </a:t>
            </a:r>
            <a:r>
              <a:rPr lang="en-US" sz="1400" dirty="0" err="1"/>
              <a:t>खर्च</a:t>
            </a:r>
            <a:r>
              <a:rPr lang="en-US" sz="1400" dirty="0"/>
              <a:t>, </a:t>
            </a:r>
            <a:r>
              <a:rPr lang="en-US" sz="1400" dirty="0" err="1"/>
              <a:t>कामगारांना</a:t>
            </a:r>
            <a:r>
              <a:rPr lang="en-US" sz="1400" dirty="0"/>
              <a:t> </a:t>
            </a:r>
            <a:r>
              <a:rPr lang="en-US" sz="1400" dirty="0" err="1"/>
              <a:t>प्रशिक्षण</a:t>
            </a:r>
            <a:r>
              <a:rPr lang="en-US" sz="1400" dirty="0"/>
              <a:t> </a:t>
            </a:r>
            <a:r>
              <a:rPr lang="en-US" sz="1400" dirty="0" err="1"/>
              <a:t>इ.बाबी</a:t>
            </a:r>
            <a:r>
              <a:rPr lang="en-US" sz="14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400" dirty="0" err="1"/>
              <a:t>आवश्यकता</a:t>
            </a:r>
            <a:r>
              <a:rPr lang="en-US" sz="1400" dirty="0"/>
              <a:t> </a:t>
            </a:r>
            <a:r>
              <a:rPr lang="en-US" sz="1400" dirty="0" err="1"/>
              <a:t>वाटल्यास</a:t>
            </a:r>
            <a:r>
              <a:rPr lang="en-US" sz="1400" dirty="0"/>
              <a:t> </a:t>
            </a:r>
            <a:r>
              <a:rPr lang="en-US" sz="1400" dirty="0" err="1"/>
              <a:t>या</a:t>
            </a:r>
            <a:r>
              <a:rPr lang="en-US" sz="1400" dirty="0"/>
              <a:t> </a:t>
            </a:r>
            <a:r>
              <a:rPr lang="en-US" sz="1400" dirty="0" err="1"/>
              <a:t>कामात</a:t>
            </a:r>
            <a:r>
              <a:rPr lang="en-US" sz="1400" dirty="0"/>
              <a:t> </a:t>
            </a:r>
            <a:r>
              <a:rPr lang="en-US" sz="1400" dirty="0" err="1"/>
              <a:t>या</a:t>
            </a:r>
            <a:r>
              <a:rPr lang="en-US" sz="1400" dirty="0"/>
              <a:t> </a:t>
            </a:r>
            <a:r>
              <a:rPr lang="en-US" sz="1400" dirty="0" err="1"/>
              <a:t>क्षेत्रातील</a:t>
            </a:r>
            <a:r>
              <a:rPr lang="en-US" sz="1400" dirty="0"/>
              <a:t> </a:t>
            </a:r>
            <a:r>
              <a:rPr lang="en-US" sz="1400" dirty="0" err="1"/>
              <a:t>तज्ञांची</a:t>
            </a:r>
            <a:r>
              <a:rPr lang="en-US" sz="1400" dirty="0"/>
              <a:t> </a:t>
            </a:r>
            <a:r>
              <a:rPr lang="en-US" sz="1400" dirty="0" err="1"/>
              <a:t>मदत</a:t>
            </a:r>
            <a:r>
              <a:rPr lang="en-US" sz="1400" dirty="0"/>
              <a:t> </a:t>
            </a:r>
            <a:r>
              <a:rPr lang="en-US" sz="1400" dirty="0" err="1"/>
              <a:t>घ्यावी</a:t>
            </a:r>
            <a:r>
              <a:rPr lang="en-US" sz="14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400" dirty="0" err="1"/>
              <a:t>कंपनीने</a:t>
            </a:r>
            <a:r>
              <a:rPr lang="en-US" sz="1400" dirty="0"/>
              <a:t> </a:t>
            </a:r>
            <a:r>
              <a:rPr lang="en-US" sz="1400" dirty="0" err="1"/>
              <a:t>कोणती</a:t>
            </a:r>
            <a:r>
              <a:rPr lang="en-US" sz="1400" dirty="0"/>
              <a:t> </a:t>
            </a:r>
            <a:r>
              <a:rPr lang="en-US" sz="1400" dirty="0" err="1"/>
              <a:t>मशिनरी</a:t>
            </a:r>
            <a:r>
              <a:rPr lang="en-US" sz="1400" dirty="0"/>
              <a:t>, </a:t>
            </a:r>
            <a:r>
              <a:rPr lang="en-US" sz="1400" dirty="0" err="1"/>
              <a:t>कोणत्या</a:t>
            </a:r>
            <a:r>
              <a:rPr lang="en-US" sz="1400" dirty="0"/>
              <a:t> </a:t>
            </a:r>
            <a:r>
              <a:rPr lang="en-US" sz="1400" dirty="0" err="1"/>
              <a:t>पुरवठादार</a:t>
            </a:r>
            <a:r>
              <a:rPr lang="en-US" sz="1400" dirty="0"/>
              <a:t> ‍</a:t>
            </a:r>
            <a:r>
              <a:rPr lang="en-US" sz="1400" dirty="0" err="1"/>
              <a:t>किंवा</a:t>
            </a:r>
            <a:r>
              <a:rPr lang="en-US" sz="1400" dirty="0"/>
              <a:t> </a:t>
            </a:r>
            <a:r>
              <a:rPr lang="en-US" sz="1400" dirty="0" err="1"/>
              <a:t>उत्पादकाकडून</a:t>
            </a:r>
            <a:r>
              <a:rPr lang="en-US" sz="1400" dirty="0"/>
              <a:t> </a:t>
            </a:r>
            <a:r>
              <a:rPr lang="en-US" sz="1400" dirty="0" err="1"/>
              <a:t>घ्यायची</a:t>
            </a:r>
            <a:r>
              <a:rPr lang="en-US" sz="1400" dirty="0"/>
              <a:t> </a:t>
            </a:r>
            <a:r>
              <a:rPr lang="en-US" sz="1400" dirty="0" err="1"/>
              <a:t>आहे</a:t>
            </a:r>
            <a:r>
              <a:rPr lang="en-US" sz="1400" dirty="0"/>
              <a:t>, </a:t>
            </a:r>
            <a:r>
              <a:rPr lang="en-US" sz="1400" dirty="0" err="1"/>
              <a:t>हे</a:t>
            </a:r>
            <a:r>
              <a:rPr lang="en-US" sz="1400" dirty="0"/>
              <a:t> </a:t>
            </a:r>
            <a:r>
              <a:rPr lang="en-US" sz="1400" dirty="0" err="1"/>
              <a:t>निश्चित</a:t>
            </a:r>
            <a:r>
              <a:rPr lang="en-US" sz="1400" dirty="0"/>
              <a:t> </a:t>
            </a:r>
            <a:r>
              <a:rPr lang="en-US" sz="1400" dirty="0" err="1"/>
              <a:t>करावे</a:t>
            </a:r>
            <a:r>
              <a:rPr lang="en-US" sz="1400" dirty="0"/>
              <a:t>. </a:t>
            </a:r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400" dirty="0" err="1"/>
              <a:t>उपप्रकल्पातील</a:t>
            </a:r>
            <a:r>
              <a:rPr lang="en-US" sz="1400" dirty="0"/>
              <a:t> </a:t>
            </a:r>
            <a:r>
              <a:rPr lang="en-US" sz="1400" dirty="0" err="1"/>
              <a:t>आवश्यक</a:t>
            </a:r>
            <a:r>
              <a:rPr lang="en-US" sz="1400" dirty="0"/>
              <a:t> </a:t>
            </a:r>
            <a:r>
              <a:rPr lang="en-US" sz="1400" dirty="0" err="1"/>
              <a:t>इतर</a:t>
            </a:r>
            <a:r>
              <a:rPr lang="en-US" sz="1400" dirty="0"/>
              <a:t> </a:t>
            </a:r>
            <a:r>
              <a:rPr lang="en-US" sz="1400" dirty="0" err="1"/>
              <a:t>साहित्य</a:t>
            </a:r>
            <a:r>
              <a:rPr lang="en-US" sz="1400" dirty="0"/>
              <a:t> </a:t>
            </a:r>
            <a:r>
              <a:rPr lang="en-US" sz="1400" dirty="0" err="1"/>
              <a:t>उदा</a:t>
            </a:r>
            <a:r>
              <a:rPr lang="en-US" sz="1400" dirty="0"/>
              <a:t>. </a:t>
            </a:r>
            <a:r>
              <a:rPr lang="en-US" sz="1400" dirty="0" err="1"/>
              <a:t>फर्निचर</a:t>
            </a:r>
            <a:r>
              <a:rPr lang="en-US" sz="1400" dirty="0"/>
              <a:t>, </a:t>
            </a:r>
            <a:r>
              <a:rPr lang="en-US" sz="1400" dirty="0" err="1"/>
              <a:t>संगणक</a:t>
            </a:r>
            <a:r>
              <a:rPr lang="en-US" sz="1400" dirty="0"/>
              <a:t>, </a:t>
            </a:r>
            <a:r>
              <a:rPr lang="en-US" sz="1400" dirty="0" err="1"/>
              <a:t>संगणक</a:t>
            </a:r>
            <a:r>
              <a:rPr lang="en-US" sz="1400" dirty="0"/>
              <a:t> </a:t>
            </a:r>
            <a:r>
              <a:rPr lang="en-US" sz="1400" dirty="0" err="1"/>
              <a:t>प्रणाली</a:t>
            </a:r>
            <a:r>
              <a:rPr lang="en-US" sz="1400" dirty="0"/>
              <a:t> (</a:t>
            </a:r>
            <a:r>
              <a:rPr lang="en-US" sz="1400" dirty="0" err="1"/>
              <a:t>सॉफटवेअर</a:t>
            </a:r>
            <a:r>
              <a:rPr lang="en-US" sz="1400" dirty="0"/>
              <a:t>) इ. </a:t>
            </a:r>
            <a:r>
              <a:rPr lang="en-US" sz="1400" dirty="0" err="1"/>
              <a:t>च्या</a:t>
            </a:r>
            <a:r>
              <a:rPr lang="en-US" sz="1400" dirty="0"/>
              <a:t> </a:t>
            </a:r>
            <a:r>
              <a:rPr lang="en-US" sz="1400" dirty="0" err="1"/>
              <a:t>पुरवठादार</a:t>
            </a:r>
            <a:r>
              <a:rPr lang="en-US" sz="1400" dirty="0"/>
              <a:t> </a:t>
            </a:r>
            <a:r>
              <a:rPr lang="en-US" sz="1400" dirty="0" err="1"/>
              <a:t>किंवा</a:t>
            </a:r>
            <a:r>
              <a:rPr lang="en-US" sz="1400" dirty="0"/>
              <a:t> </a:t>
            </a:r>
            <a:r>
              <a:rPr lang="en-US" sz="1400" dirty="0" err="1"/>
              <a:t>उत्पादकांशी</a:t>
            </a:r>
            <a:r>
              <a:rPr lang="en-US" sz="1400" dirty="0"/>
              <a:t> </a:t>
            </a:r>
            <a:r>
              <a:rPr lang="en-US" sz="1400" dirty="0" err="1"/>
              <a:t>संपर्क</a:t>
            </a:r>
            <a:r>
              <a:rPr lang="en-US" sz="1400" dirty="0"/>
              <a:t> </a:t>
            </a:r>
            <a:r>
              <a:rPr lang="en-US" sz="1400" dirty="0" err="1"/>
              <a:t>करावा</a:t>
            </a:r>
            <a:r>
              <a:rPr lang="en-US" sz="1400" dirty="0"/>
              <a:t> व </a:t>
            </a:r>
            <a:r>
              <a:rPr lang="en-US" sz="1400" dirty="0" err="1"/>
              <a:t>कोटेशनस्</a:t>
            </a:r>
            <a:r>
              <a:rPr lang="en-US" sz="1400" dirty="0"/>
              <a:t>‍ </a:t>
            </a:r>
            <a:r>
              <a:rPr lang="en-US" sz="1400" dirty="0" err="1"/>
              <a:t>गोळा</a:t>
            </a:r>
            <a:r>
              <a:rPr lang="en-US" sz="1400" dirty="0"/>
              <a:t> </a:t>
            </a:r>
            <a:r>
              <a:rPr lang="en-US" sz="1400" dirty="0" err="1"/>
              <a:t>करावीत</a:t>
            </a:r>
            <a:endParaRPr lang="en-US" sz="1400" dirty="0"/>
          </a:p>
          <a:p>
            <a:pPr marL="28575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400" dirty="0" err="1"/>
              <a:t>कोटेशनचा</a:t>
            </a:r>
            <a:r>
              <a:rPr lang="en-US" sz="1400" dirty="0"/>
              <a:t> </a:t>
            </a:r>
            <a:r>
              <a:rPr lang="en-US" sz="1400" dirty="0" err="1"/>
              <a:t>तुलनात्मक</a:t>
            </a:r>
            <a:r>
              <a:rPr lang="en-US" sz="1400" dirty="0"/>
              <a:t> </a:t>
            </a:r>
            <a:r>
              <a:rPr lang="en-US" sz="1400" dirty="0" err="1"/>
              <a:t>अभ्यास</a:t>
            </a:r>
            <a:r>
              <a:rPr lang="en-US" sz="1400" dirty="0"/>
              <a:t> </a:t>
            </a:r>
            <a:r>
              <a:rPr lang="en-US" sz="1400" dirty="0" err="1"/>
              <a:t>करून</a:t>
            </a:r>
            <a:r>
              <a:rPr lang="en-US" sz="1400" dirty="0"/>
              <a:t> </a:t>
            </a:r>
            <a:r>
              <a:rPr lang="en-US" sz="1400" dirty="0" err="1"/>
              <a:t>पुरवठादार</a:t>
            </a:r>
            <a:r>
              <a:rPr lang="en-US" sz="1400" dirty="0"/>
              <a:t> </a:t>
            </a:r>
            <a:r>
              <a:rPr lang="en-US" sz="1400" dirty="0" err="1"/>
              <a:t>किंवा</a:t>
            </a:r>
            <a:r>
              <a:rPr lang="en-US" sz="1400" dirty="0"/>
              <a:t> </a:t>
            </a:r>
            <a:r>
              <a:rPr lang="en-US" sz="1400" dirty="0" err="1"/>
              <a:t>उत्पादकांची</a:t>
            </a:r>
            <a:r>
              <a:rPr lang="en-US" sz="1400" dirty="0"/>
              <a:t> </a:t>
            </a:r>
            <a:r>
              <a:rPr lang="en-US" sz="1400" dirty="0" err="1"/>
              <a:t>नावे</a:t>
            </a:r>
            <a:r>
              <a:rPr lang="en-US" sz="1400" dirty="0"/>
              <a:t> </a:t>
            </a:r>
            <a:r>
              <a:rPr lang="en-US" sz="1400" dirty="0" err="1"/>
              <a:t>निश्चित</a:t>
            </a:r>
            <a:r>
              <a:rPr lang="en-US" sz="1400" dirty="0"/>
              <a:t> </a:t>
            </a:r>
            <a:r>
              <a:rPr lang="en-US" sz="1400" dirty="0" err="1"/>
              <a:t>करावीत</a:t>
            </a:r>
            <a:r>
              <a:rPr lang="en-US" sz="1400" dirty="0"/>
              <a:t>.  </a:t>
            </a:r>
            <a:endParaRPr lang="en-US" sz="1600" dirty="0"/>
          </a:p>
        </p:txBody>
      </p:sp>
      <p:sp>
        <p:nvSpPr>
          <p:cNvPr id="81" name="Rectangle 80"/>
          <p:cNvSpPr/>
          <p:nvPr/>
        </p:nvSpPr>
        <p:spPr>
          <a:xfrm>
            <a:off x="4953000" y="1219200"/>
            <a:ext cx="4724400" cy="302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70000"/>
              </a:lnSpc>
            </a:pPr>
            <a:r>
              <a:rPr lang="en-US" sz="1600" b="1" dirty="0" err="1"/>
              <a:t>मशिनरी</a:t>
            </a:r>
            <a:r>
              <a:rPr lang="en-US" sz="1600" b="1" dirty="0"/>
              <a:t>, </a:t>
            </a:r>
            <a:r>
              <a:rPr lang="en-US" sz="1600" b="1" dirty="0" err="1"/>
              <a:t>फर्निचर</a:t>
            </a:r>
            <a:r>
              <a:rPr lang="en-US" sz="1600" b="1" dirty="0"/>
              <a:t>, </a:t>
            </a:r>
            <a:r>
              <a:rPr lang="en-US" sz="1600" b="1" dirty="0" err="1"/>
              <a:t>संगणक</a:t>
            </a:r>
            <a:r>
              <a:rPr lang="en-US" sz="1600" b="1" dirty="0"/>
              <a:t> इ. </a:t>
            </a:r>
            <a:r>
              <a:rPr lang="en-US" sz="1600" b="1" dirty="0" err="1"/>
              <a:t>खरेदी</a:t>
            </a:r>
            <a:r>
              <a:rPr lang="en-US" sz="1600" dirty="0"/>
              <a:t>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पुरवठादार</a:t>
            </a:r>
            <a:r>
              <a:rPr lang="en-US" sz="1600" dirty="0"/>
              <a:t> </a:t>
            </a:r>
            <a:r>
              <a:rPr lang="en-US" sz="1600" dirty="0" err="1"/>
              <a:t>किंवा</a:t>
            </a:r>
            <a:r>
              <a:rPr lang="en-US" sz="1600" dirty="0"/>
              <a:t> </a:t>
            </a:r>
            <a:r>
              <a:rPr lang="en-US" sz="1600" dirty="0" err="1"/>
              <a:t>उत्पादकांना</a:t>
            </a:r>
            <a:r>
              <a:rPr lang="en-US" sz="1600" dirty="0"/>
              <a:t> </a:t>
            </a:r>
            <a:r>
              <a:rPr lang="en-US" sz="1600" dirty="0" err="1"/>
              <a:t>संपर्क</a:t>
            </a:r>
            <a:r>
              <a:rPr lang="en-US" sz="1600" dirty="0"/>
              <a:t> </a:t>
            </a:r>
            <a:r>
              <a:rPr lang="en-US" sz="1600" dirty="0" err="1"/>
              <a:t>करून</a:t>
            </a:r>
            <a:r>
              <a:rPr lang="en-US" sz="1600" dirty="0"/>
              <a:t> </a:t>
            </a:r>
            <a:r>
              <a:rPr lang="en-US" sz="1600" dirty="0" err="1"/>
              <a:t>खरेदीची</a:t>
            </a:r>
            <a:r>
              <a:rPr lang="en-US" sz="1600" dirty="0"/>
              <a:t> </a:t>
            </a:r>
            <a:r>
              <a:rPr lang="en-US" sz="1600" dirty="0" err="1"/>
              <a:t>ऑर्डर</a:t>
            </a:r>
            <a:r>
              <a:rPr lang="en-US" sz="1600" dirty="0"/>
              <a:t> </a:t>
            </a:r>
            <a:r>
              <a:rPr lang="en-US" sz="1600" dirty="0" err="1"/>
              <a:t>दयावी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ऑर्डर</a:t>
            </a:r>
            <a:r>
              <a:rPr lang="en-US" sz="1600" dirty="0"/>
              <a:t> </a:t>
            </a:r>
            <a:r>
              <a:rPr lang="en-US" sz="1600" dirty="0" err="1"/>
              <a:t>देण्यापूर्वी</a:t>
            </a:r>
            <a:r>
              <a:rPr lang="en-US" sz="1600" dirty="0"/>
              <a:t> </a:t>
            </a:r>
            <a:r>
              <a:rPr lang="en-US" sz="1600" dirty="0" err="1"/>
              <a:t>संपादन</a:t>
            </a:r>
            <a:r>
              <a:rPr lang="en-US" sz="1600" dirty="0"/>
              <a:t> </a:t>
            </a:r>
            <a:r>
              <a:rPr lang="en-US" sz="1600" dirty="0" err="1"/>
              <a:t>समिती</a:t>
            </a:r>
            <a:r>
              <a:rPr lang="en-US" sz="1600" dirty="0"/>
              <a:t> व </a:t>
            </a:r>
            <a:r>
              <a:rPr lang="en-US" sz="1600" dirty="0" err="1"/>
              <a:t>स्मार्ट</a:t>
            </a:r>
            <a:r>
              <a:rPr lang="en-US" sz="1600" dirty="0"/>
              <a:t> </a:t>
            </a:r>
            <a:r>
              <a:rPr lang="en-US" sz="1600" dirty="0" err="1"/>
              <a:t>प्रकल्पाच्या</a:t>
            </a:r>
            <a:r>
              <a:rPr lang="en-US" sz="1600" dirty="0"/>
              <a:t> </a:t>
            </a:r>
            <a:r>
              <a:rPr lang="en-US" sz="1600" dirty="0" err="1"/>
              <a:t>मार्गदर्शक</a:t>
            </a:r>
            <a:r>
              <a:rPr lang="en-US" sz="1600" dirty="0"/>
              <a:t> </a:t>
            </a:r>
            <a:r>
              <a:rPr lang="en-US" sz="1600" dirty="0" err="1"/>
              <a:t>सुत्रातील</a:t>
            </a:r>
            <a:r>
              <a:rPr lang="en-US" sz="1600" dirty="0"/>
              <a:t> </a:t>
            </a:r>
            <a:r>
              <a:rPr lang="en-US" sz="1600" dirty="0" err="1"/>
              <a:t>संपादन</a:t>
            </a:r>
            <a:r>
              <a:rPr lang="en-US" sz="1600" dirty="0"/>
              <a:t> </a:t>
            </a:r>
            <a:r>
              <a:rPr lang="en-US" sz="1600" dirty="0" err="1"/>
              <a:t>प्रक्रिया</a:t>
            </a:r>
            <a:r>
              <a:rPr lang="en-US" sz="1600" dirty="0"/>
              <a:t> </a:t>
            </a:r>
            <a:r>
              <a:rPr lang="en-US" sz="1600" dirty="0" err="1"/>
              <a:t>पूर्ण</a:t>
            </a:r>
            <a:r>
              <a:rPr lang="en-US" sz="1600" dirty="0"/>
              <a:t> </a:t>
            </a:r>
            <a:r>
              <a:rPr lang="en-US" sz="1600" dirty="0" err="1"/>
              <a:t>कराव्यात</a:t>
            </a:r>
            <a:r>
              <a:rPr lang="en-US" sz="1600" dirty="0"/>
              <a:t>. </a:t>
            </a:r>
          </a:p>
          <a:p>
            <a:pPr marL="285750" lvl="0" indent="-28575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600" dirty="0" err="1"/>
              <a:t>साहित्य</a:t>
            </a:r>
            <a:r>
              <a:rPr lang="en-US" sz="1600" dirty="0"/>
              <a:t> </a:t>
            </a:r>
            <a:r>
              <a:rPr lang="en-US" sz="1600" dirty="0" err="1"/>
              <a:t>पुरवठादार</a:t>
            </a:r>
            <a:r>
              <a:rPr lang="en-US" sz="1600" dirty="0"/>
              <a:t> </a:t>
            </a:r>
            <a:r>
              <a:rPr lang="en-US" sz="1600" dirty="0" err="1"/>
              <a:t>किंवा</a:t>
            </a:r>
            <a:r>
              <a:rPr lang="en-US" sz="1600" dirty="0"/>
              <a:t> </a:t>
            </a:r>
            <a:r>
              <a:rPr lang="en-US" sz="1600" dirty="0" err="1"/>
              <a:t>उत्पादक</a:t>
            </a:r>
            <a:r>
              <a:rPr lang="en-US" sz="1600" dirty="0"/>
              <a:t>  </a:t>
            </a:r>
            <a:r>
              <a:rPr lang="en-US" sz="1600" dirty="0" err="1"/>
              <a:t>मशीनरी</a:t>
            </a:r>
            <a:r>
              <a:rPr lang="en-US" sz="1600" dirty="0"/>
              <a:t> </a:t>
            </a:r>
            <a:r>
              <a:rPr lang="en-US" sz="1600" dirty="0" err="1"/>
              <a:t>किती</a:t>
            </a:r>
            <a:r>
              <a:rPr lang="en-US" sz="1600" dirty="0"/>
              <a:t> </a:t>
            </a:r>
            <a:r>
              <a:rPr lang="en-US" sz="1600" dirty="0" err="1"/>
              <a:t>दिवसात</a:t>
            </a:r>
            <a:r>
              <a:rPr lang="en-US" sz="1600" dirty="0"/>
              <a:t> </a:t>
            </a:r>
            <a:r>
              <a:rPr lang="en-US" sz="1600" dirty="0" err="1"/>
              <a:t>वितरित</a:t>
            </a:r>
            <a:r>
              <a:rPr lang="en-US" sz="1600" dirty="0"/>
              <a:t> </a:t>
            </a:r>
            <a:r>
              <a:rPr lang="en-US" sz="1600" dirty="0" err="1"/>
              <a:t>करणार</a:t>
            </a:r>
            <a:r>
              <a:rPr lang="en-US" sz="1600" dirty="0"/>
              <a:t> </a:t>
            </a:r>
            <a:r>
              <a:rPr lang="en-US" sz="1600" dirty="0" err="1"/>
              <a:t>हे</a:t>
            </a:r>
            <a:r>
              <a:rPr lang="en-US" sz="1600" dirty="0"/>
              <a:t> </a:t>
            </a:r>
            <a:r>
              <a:rPr lang="en-US" sz="1600" dirty="0" err="1"/>
              <a:t>निश्चित</a:t>
            </a:r>
            <a:r>
              <a:rPr lang="en-US" sz="1600" dirty="0"/>
              <a:t> </a:t>
            </a:r>
            <a:r>
              <a:rPr lang="en-US" sz="1600" dirty="0" err="1"/>
              <a:t>करून</a:t>
            </a:r>
            <a:r>
              <a:rPr lang="en-US" sz="1600" dirty="0"/>
              <a:t> </a:t>
            </a:r>
            <a:r>
              <a:rPr lang="en-US" sz="1600" dirty="0" err="1"/>
              <a:t>पाठपूरावा</a:t>
            </a:r>
            <a:endParaRPr lang="en-US" sz="1600" dirty="0"/>
          </a:p>
        </p:txBody>
      </p:sp>
      <p:sp>
        <p:nvSpPr>
          <p:cNvPr id="82" name="Title 1"/>
          <p:cNvSpPr txBox="1">
            <a:spLocks/>
          </p:cNvSpPr>
          <p:nvPr/>
        </p:nvSpPr>
        <p:spPr>
          <a:xfrm>
            <a:off x="-33184" y="24582"/>
            <a:ext cx="9939184" cy="966019"/>
          </a:xfrm>
          <a:prstGeom prst="rect">
            <a:avLst/>
          </a:prstGeom>
          <a:solidFill>
            <a:srgbClr val="FFF2B9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/>
              <a:t>उपप्रकल्प अंमलबजावणीतील विविध कामे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1018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1239</Words>
  <Application>Microsoft Office PowerPoint</Application>
  <PresentationFormat>A4 Paper (210x297 mm)</PresentationFormat>
  <Paragraphs>494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उपप्रकल्प अंमलबजावणी व वेळापत्रक</vt:lpstr>
      <vt:lpstr>PowerPoint Presentation</vt:lpstr>
      <vt:lpstr>उपप्रकल्प अंमलबजावणीतील विविध कामे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उपप्रकल्प अंमलबजावणीतील प्रमुख कामे व ती पूर्ण करण्याचे ढोबळमानाने वेळापत्रक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उपप्रकल्प अंमलबजावणी व वेळापत्रक</dc:title>
  <dc:creator>PAWAR</dc:creator>
  <cp:lastModifiedBy>admin</cp:lastModifiedBy>
  <cp:revision>31</cp:revision>
  <dcterms:created xsi:type="dcterms:W3CDTF">2006-08-16T00:00:00Z</dcterms:created>
  <dcterms:modified xsi:type="dcterms:W3CDTF">2021-11-22T02:03:15Z</dcterms:modified>
</cp:coreProperties>
</file>